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9"/>
  </p:notesMasterIdLst>
  <p:sldIdLst>
    <p:sldId id="256" r:id="rId2"/>
    <p:sldId id="275" r:id="rId3"/>
    <p:sldId id="276" r:id="rId4"/>
    <p:sldId id="279" r:id="rId5"/>
    <p:sldId id="280" r:id="rId6"/>
    <p:sldId id="278" r:id="rId7"/>
    <p:sldId id="281" r:id="rId8"/>
    <p:sldId id="282" r:id="rId9"/>
    <p:sldId id="285" r:id="rId10"/>
    <p:sldId id="284" r:id="rId11"/>
    <p:sldId id="293" r:id="rId12"/>
    <p:sldId id="286" r:id="rId13"/>
    <p:sldId id="296" r:id="rId14"/>
    <p:sldId id="288" r:id="rId15"/>
    <p:sldId id="291" r:id="rId16"/>
    <p:sldId id="290" r:id="rId17"/>
    <p:sldId id="29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0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70" autoAdjust="0"/>
    <p:restoredTop sz="80348" autoAdjust="0"/>
  </p:normalViewPr>
  <p:slideViewPr>
    <p:cSldViewPr snapToGrid="0">
      <p:cViewPr varScale="1">
        <p:scale>
          <a:sx n="75" d="100"/>
          <a:sy n="75" d="100"/>
        </p:scale>
        <p:origin x="96"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7279C4-87D5-4AB0-B24B-F200C9FE92B4}" type="datetimeFigureOut">
              <a:rPr lang="en-GB" smtClean="0"/>
              <a:t>29/06/2020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18398-42A9-474D-AD0B-5C4C1279A90A}" type="slidenum">
              <a:rPr lang="en-GB" smtClean="0"/>
              <a:t>‹#›</a:t>
            </a:fld>
            <a:endParaRPr lang="en-GB"/>
          </a:p>
        </p:txBody>
      </p:sp>
    </p:spTree>
    <p:extLst>
      <p:ext uri="{BB962C8B-B14F-4D97-AF65-F5344CB8AC3E}">
        <p14:creationId xmlns:p14="http://schemas.microsoft.com/office/powerpoint/2010/main" val="112907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1</a:t>
            </a:fld>
            <a:endParaRPr lang="en-GB"/>
          </a:p>
        </p:txBody>
      </p:sp>
    </p:spTree>
    <p:extLst>
      <p:ext uri="{BB962C8B-B14F-4D97-AF65-F5344CB8AC3E}">
        <p14:creationId xmlns:p14="http://schemas.microsoft.com/office/powerpoint/2010/main" val="2965059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a:t>
            </a:r>
            <a:r>
              <a:rPr lang="en-GB" baseline="0" dirty="0" smtClean="0"/>
              <a:t> the blood donations received in Wales, around 75% go to treating medical conditions, 20% go to surgeries and 5% go to mothers and babies during childbirth. </a:t>
            </a:r>
            <a:br>
              <a:rPr lang="en-GB" baseline="0" dirty="0" smtClean="0"/>
            </a:br>
            <a:r>
              <a:rPr lang="en-GB" baseline="0" dirty="0" smtClean="0"/>
              <a:t/>
            </a:r>
            <a:br>
              <a:rPr lang="en-GB" baseline="0" dirty="0" smtClean="0"/>
            </a:br>
            <a:r>
              <a:rPr lang="en-GB" baseline="0" dirty="0" smtClean="0"/>
              <a:t>To keep a steady supply of donations, the Welsh Blood Service needs around 350 donations every day to support the 19 hospitals it supplies in Wales. </a:t>
            </a:r>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3</a:t>
            </a:fld>
            <a:endParaRPr lang="en-GB"/>
          </a:p>
        </p:txBody>
      </p:sp>
    </p:spTree>
    <p:extLst>
      <p:ext uri="{BB962C8B-B14F-4D97-AF65-F5344CB8AC3E}">
        <p14:creationId xmlns:p14="http://schemas.microsoft.com/office/powerpoint/2010/main" val="637422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Three</a:t>
            </a:r>
            <a:r>
              <a:rPr lang="en-GB" baseline="0" dirty="0" smtClean="0"/>
              <a:t> percent of the eligible population currently give blood, whilst this normally covers the need from hospitals. New donors are always encouraged. </a:t>
            </a:r>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5</a:t>
            </a:fld>
            <a:endParaRPr lang="en-GB"/>
          </a:p>
        </p:txBody>
      </p:sp>
    </p:spTree>
    <p:extLst>
      <p:ext uri="{BB962C8B-B14F-4D97-AF65-F5344CB8AC3E}">
        <p14:creationId xmlns:p14="http://schemas.microsoft.com/office/powerpoint/2010/main" val="1053722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Every blood donation can be split</a:t>
            </a:r>
            <a:r>
              <a:rPr lang="en-GB" baseline="0" dirty="0" smtClean="0"/>
              <a:t> into three components: red cells, platelets and plasma. Each component has a different shelf life, and a different use for helping patients in need. </a:t>
            </a:r>
            <a:br>
              <a:rPr lang="en-GB" baseline="0" dirty="0" smtClean="0"/>
            </a:br>
            <a:r>
              <a:rPr lang="en-GB" baseline="0" dirty="0" smtClean="0"/>
              <a:t/>
            </a:r>
            <a:br>
              <a:rPr lang="en-GB" baseline="0" dirty="0" smtClean="0"/>
            </a:br>
            <a:r>
              <a:rPr lang="en-GB" baseline="0" dirty="0" smtClean="0"/>
              <a:t>Red cells last 35 days and help replace blood loss, such as helping patients in A&amp;E or helping mothers and babies during childbirth. </a:t>
            </a:r>
          </a:p>
          <a:p>
            <a:r>
              <a:rPr lang="en-GB" baseline="0" dirty="0" smtClean="0"/>
              <a:t>Platelets last just 7 days and help as part of treatment for cancer patients whilst receiving chemotherapy treatment.</a:t>
            </a:r>
          </a:p>
          <a:p>
            <a:r>
              <a:rPr lang="en-GB" baseline="0" dirty="0" smtClean="0"/>
              <a:t>Plasma can be frozen and stored for up to two years which can be used to help patients following heavy burns.</a:t>
            </a:r>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6</a:t>
            </a:fld>
            <a:endParaRPr lang="en-GB"/>
          </a:p>
        </p:txBody>
      </p:sp>
    </p:spTree>
    <p:extLst>
      <p:ext uri="{BB962C8B-B14F-4D97-AF65-F5344CB8AC3E}">
        <p14:creationId xmlns:p14="http://schemas.microsoft.com/office/powerpoint/2010/main" val="3412258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7</a:t>
            </a:fld>
            <a:endParaRPr lang="en-GB"/>
          </a:p>
        </p:txBody>
      </p:sp>
    </p:spTree>
    <p:extLst>
      <p:ext uri="{BB962C8B-B14F-4D97-AF65-F5344CB8AC3E}">
        <p14:creationId xmlns:p14="http://schemas.microsoft.com/office/powerpoint/2010/main" val="676789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Although you may not know your own blood type – if you gave blood</a:t>
            </a:r>
            <a:r>
              <a:rPr lang="en-GB" baseline="0" dirty="0" smtClean="0"/>
              <a:t> the Welsh Blood Service would be able to tell you your type if you donate blood. </a:t>
            </a:r>
          </a:p>
          <a:p>
            <a:endParaRPr lang="en-GB" baseline="0" dirty="0" smtClean="0"/>
          </a:p>
          <a:p>
            <a:r>
              <a:rPr lang="en-GB" baseline="0" dirty="0" smtClean="0"/>
              <a:t>You don’t need to know your blood type in order to give blood. </a:t>
            </a:r>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8</a:t>
            </a:fld>
            <a:endParaRPr lang="en-GB"/>
          </a:p>
        </p:txBody>
      </p:sp>
    </p:spTree>
    <p:extLst>
      <p:ext uri="{BB962C8B-B14F-4D97-AF65-F5344CB8AC3E}">
        <p14:creationId xmlns:p14="http://schemas.microsoft.com/office/powerpoint/2010/main" val="2376266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Top tips if you want to give blood.</a:t>
            </a:r>
            <a:br>
              <a:rPr lang="en-GB" dirty="0" smtClean="0"/>
            </a:br>
            <a:r>
              <a:rPr lang="en-GB" dirty="0" smtClean="0"/>
              <a:t/>
            </a:r>
            <a:br>
              <a:rPr lang="en-GB" dirty="0" smtClean="0"/>
            </a:br>
            <a:r>
              <a:rPr lang="en-GB" dirty="0" smtClean="0"/>
              <a:t>Go online: welshblood.org.uk</a:t>
            </a:r>
            <a:r>
              <a:rPr lang="en-GB" baseline="0" dirty="0" smtClean="0"/>
              <a:t> and check your eligibility to donate using the handy Welsh Blood Service quiz. </a:t>
            </a:r>
          </a:p>
          <a:p>
            <a:endParaRPr lang="en-GB" baseline="0" dirty="0" smtClean="0"/>
          </a:p>
          <a:p>
            <a:r>
              <a:rPr lang="en-GB" baseline="0" dirty="0" smtClean="0"/>
              <a:t>Eating well and staying hydrated before a donation is important. You’ll also be given water to drink when you arrive on the day of donation.</a:t>
            </a:r>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9</a:t>
            </a:fld>
            <a:endParaRPr lang="en-GB"/>
          </a:p>
        </p:txBody>
      </p:sp>
    </p:spTree>
    <p:extLst>
      <p:ext uri="{BB962C8B-B14F-4D97-AF65-F5344CB8AC3E}">
        <p14:creationId xmlns:p14="http://schemas.microsoft.com/office/powerpoint/2010/main" val="3054968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 you have any specific questions,</a:t>
            </a:r>
            <a:r>
              <a:rPr lang="en-GB" baseline="0" dirty="0" smtClean="0"/>
              <a:t> find the Welsh Blood Service on social media or call 0800 252 266.</a:t>
            </a:r>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11</a:t>
            </a:fld>
            <a:endParaRPr lang="en-GB"/>
          </a:p>
        </p:txBody>
      </p:sp>
    </p:spTree>
    <p:extLst>
      <p:ext uri="{BB962C8B-B14F-4D97-AF65-F5344CB8AC3E}">
        <p14:creationId xmlns:p14="http://schemas.microsoft.com/office/powerpoint/2010/main" val="2421161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a:t>
            </a:r>
            <a:r>
              <a:rPr lang="en-GB" baseline="0" dirty="0" smtClean="0"/>
              <a:t> the day the fantastic staff at the Welsh Blood Service will be with you every step of the way. </a:t>
            </a:r>
          </a:p>
          <a:p>
            <a:endParaRPr lang="en-GB" baseline="0" dirty="0" smtClean="0"/>
          </a:p>
          <a:p>
            <a:r>
              <a:rPr lang="en-GB" baseline="0" dirty="0" smtClean="0"/>
              <a:t>When you arrive you’ll be asked to drink some water. </a:t>
            </a:r>
          </a:p>
          <a:p>
            <a:r>
              <a:rPr lang="en-GB" baseline="0" dirty="0" smtClean="0"/>
              <a:t>After you complete a short quiz on the day you’ll be able to donate. </a:t>
            </a:r>
          </a:p>
          <a:p>
            <a:r>
              <a:rPr lang="en-GB" baseline="0" dirty="0" smtClean="0"/>
              <a:t>Then comes the donation!</a:t>
            </a:r>
          </a:p>
          <a:p>
            <a:r>
              <a:rPr lang="en-GB" baseline="0" dirty="0" smtClean="0"/>
              <a:t>Afterwards you’ll be able to eat biscuits and a cold drink (on the first time). </a:t>
            </a:r>
          </a:p>
          <a:p>
            <a:r>
              <a:rPr lang="en-GB" baseline="0" dirty="0" smtClean="0"/>
              <a:t>Finally – relax, knowing you’ve saved up to three lives. </a:t>
            </a:r>
          </a:p>
        </p:txBody>
      </p:sp>
      <p:sp>
        <p:nvSpPr>
          <p:cNvPr id="4" name="Slide Number Placeholder 3"/>
          <p:cNvSpPr>
            <a:spLocks noGrp="1"/>
          </p:cNvSpPr>
          <p:nvPr>
            <p:ph type="sldNum" sz="quarter" idx="10"/>
          </p:nvPr>
        </p:nvSpPr>
        <p:spPr/>
        <p:txBody>
          <a:bodyPr/>
          <a:lstStyle/>
          <a:p>
            <a:fld id="{77218398-42A9-474D-AD0B-5C4C1279A90A}" type="slidenum">
              <a:rPr lang="en-GB" smtClean="0"/>
              <a:t>12</a:t>
            </a:fld>
            <a:endParaRPr lang="en-GB"/>
          </a:p>
        </p:txBody>
      </p:sp>
    </p:spTree>
    <p:extLst>
      <p:ext uri="{BB962C8B-B14F-4D97-AF65-F5344CB8AC3E}">
        <p14:creationId xmlns:p14="http://schemas.microsoft.com/office/powerpoint/2010/main" val="2567459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13</a:t>
            </a:fld>
            <a:endParaRPr lang="en-GB"/>
          </a:p>
        </p:txBody>
      </p:sp>
    </p:spTree>
    <p:extLst>
      <p:ext uri="{BB962C8B-B14F-4D97-AF65-F5344CB8AC3E}">
        <p14:creationId xmlns:p14="http://schemas.microsoft.com/office/powerpoint/2010/main" val="82568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218398-42A9-474D-AD0B-5C4C1279A90A}" type="slidenum">
              <a:rPr lang="en-GB" smtClean="0"/>
              <a:t>14</a:t>
            </a:fld>
            <a:endParaRPr lang="en-GB"/>
          </a:p>
        </p:txBody>
      </p:sp>
    </p:spTree>
    <p:extLst>
      <p:ext uri="{BB962C8B-B14F-4D97-AF65-F5344CB8AC3E}">
        <p14:creationId xmlns:p14="http://schemas.microsoft.com/office/powerpoint/2010/main" val="2542326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a:t>
            </a:r>
            <a:r>
              <a:rPr lang="en-GB" baseline="0" dirty="0" smtClean="0"/>
              <a:t> can also sign up to join the Welsh Bone Marrow Donor Registry!</a:t>
            </a:r>
          </a:p>
          <a:p>
            <a:endParaRPr lang="en-GB" baseline="0" dirty="0" smtClean="0"/>
          </a:p>
          <a:p>
            <a:r>
              <a:rPr lang="en-GB" sz="1200" b="0" i="0" u="none" strike="noStrike" kern="1200" dirty="0" smtClean="0">
                <a:solidFill>
                  <a:schemeClr val="tx1"/>
                </a:solidFill>
                <a:effectLst/>
                <a:latin typeface="+mn-lt"/>
                <a:ea typeface="+mn-ea"/>
                <a:cs typeface="+mn-cs"/>
              </a:rPr>
              <a:t>The Welsh Bone Marrow Donor Registry (WBMDR) is a panel of blood donors who have volunteered to become bone marrow or peripheral blood stem cell donors.</a:t>
            </a:r>
          </a:p>
          <a:p>
            <a:endParaRPr lang="en-GB" sz="1200" b="0" i="0" u="none" strike="noStrike" kern="1200" dirty="0" smtClean="0">
              <a:solidFill>
                <a:schemeClr val="tx1"/>
              </a:solidFill>
              <a:effectLst/>
              <a:latin typeface="+mn-lt"/>
              <a:ea typeface="+mn-ea"/>
              <a:cs typeface="+mn-cs"/>
            </a:endParaRPr>
          </a:p>
          <a:p>
            <a:r>
              <a:rPr lang="en-GB" sz="1200" b="0" i="0" u="none" strike="noStrike" kern="1200" dirty="0" smtClean="0">
                <a:solidFill>
                  <a:schemeClr val="tx1"/>
                </a:solidFill>
                <a:effectLst/>
                <a:latin typeface="+mn-lt"/>
                <a:ea typeface="+mn-ea"/>
                <a:cs typeface="+mn-cs"/>
              </a:rPr>
              <a:t>The panel is searched every day to try and find donors whose tissue type is a close match to patients who need life saving bone marrow or peripheral blood stem cell transplants.</a:t>
            </a:r>
          </a:p>
          <a:p>
            <a:endParaRPr lang="en-GB" sz="1200" b="0" i="0" u="none" strike="noStrike" kern="1200" dirty="0" smtClean="0">
              <a:solidFill>
                <a:schemeClr val="tx1"/>
              </a:solidFill>
              <a:effectLst/>
              <a:latin typeface="+mn-lt"/>
              <a:ea typeface="+mn-ea"/>
              <a:cs typeface="+mn-cs"/>
            </a:endParaRPr>
          </a:p>
          <a:p>
            <a:r>
              <a:rPr lang="en-GB" sz="1200" b="0" i="0" u="none" strike="noStrike" kern="1200" dirty="0" smtClean="0">
                <a:solidFill>
                  <a:schemeClr val="tx1"/>
                </a:solidFill>
                <a:effectLst/>
                <a:latin typeface="+mn-lt"/>
                <a:ea typeface="+mn-ea"/>
                <a:cs typeface="+mn-cs"/>
              </a:rPr>
              <a:t>The larger the panel the greater the chance of finding a well-matched donor for a patient. The chances of a volunteer being matched with a patient varies greatly. Some volunteers can be matched after a short time on the registry and others are never called.</a:t>
            </a:r>
          </a:p>
          <a:p>
            <a:endParaRPr lang="en-GB" sz="1200" b="0" i="0" u="none" strike="noStrike" kern="1200" dirty="0" smtClean="0">
              <a:solidFill>
                <a:schemeClr val="tx1"/>
              </a:solidFill>
              <a:effectLst/>
              <a:latin typeface="+mn-lt"/>
              <a:ea typeface="+mn-ea"/>
              <a:cs typeface="+mn-cs"/>
            </a:endParaRPr>
          </a:p>
          <a:p>
            <a:r>
              <a:rPr lang="en-GB" sz="1200" b="0" i="0" u="none" strike="noStrike" kern="1200" dirty="0" smtClean="0">
                <a:solidFill>
                  <a:schemeClr val="tx1"/>
                </a:solidFill>
                <a:effectLst/>
                <a:latin typeface="+mn-lt"/>
                <a:ea typeface="+mn-ea"/>
                <a:cs typeface="+mn-cs"/>
              </a:rPr>
              <a:t>How do I join?</a:t>
            </a:r>
          </a:p>
          <a:p>
            <a:r>
              <a:rPr lang="en-GB" sz="1200" b="0" i="0" u="none" strike="noStrike" kern="1200" dirty="0" smtClean="0">
                <a:solidFill>
                  <a:schemeClr val="tx1"/>
                </a:solidFill>
                <a:effectLst/>
                <a:latin typeface="+mn-lt"/>
                <a:ea typeface="+mn-ea"/>
                <a:cs typeface="+mn-cs"/>
              </a:rPr>
              <a:t>Joining the panel is simple, you can join the Welsh Bone Marrow Donor panel from the age of 17 years and up until your 31st birthday; you must be a blood donor. We will take a small blood sample from you when you next give blood, this sample will allow the WBMDR to ’tissue type’.</a:t>
            </a:r>
          </a:p>
          <a:p>
            <a:r>
              <a:rPr lang="en-GB" sz="1200" b="0" i="0" u="none" strike="noStrike" kern="1200" dirty="0" smtClean="0">
                <a:solidFill>
                  <a:schemeClr val="tx1"/>
                </a:solidFill>
                <a:effectLst/>
                <a:latin typeface="+mn-lt"/>
                <a:ea typeface="+mn-ea"/>
                <a:cs typeface="+mn-cs"/>
              </a:rPr>
              <a:t>You can join today by enrolling online and we will ask you to give your blood sample the next time you give blood, or alternatively let us know that you would like to join the Welsh Bone Marrow Donor panel the next time you visit a blood donation session.</a:t>
            </a:r>
          </a:p>
          <a:p>
            <a:endParaRPr lang="en-GB" sz="1200" b="0" i="0" u="none" strike="noStrike" kern="1200" dirty="0" smtClean="0">
              <a:solidFill>
                <a:schemeClr val="tx1"/>
              </a:solidFill>
              <a:effectLst/>
              <a:latin typeface="+mn-lt"/>
              <a:ea typeface="+mn-ea"/>
              <a:cs typeface="+mn-cs"/>
            </a:endParaRPr>
          </a:p>
          <a:p>
            <a:r>
              <a:rPr lang="en-GB" sz="1200" b="0" i="0" u="none" strike="noStrike" kern="1200" dirty="0" smtClean="0">
                <a:solidFill>
                  <a:schemeClr val="tx1"/>
                </a:solidFill>
                <a:effectLst/>
                <a:latin typeface="+mn-lt"/>
                <a:ea typeface="+mn-ea"/>
                <a:cs typeface="+mn-cs"/>
              </a:rPr>
              <a:t>This is Kelly, a story</a:t>
            </a:r>
            <a:r>
              <a:rPr lang="en-GB" sz="1200" b="0" i="0" u="none" strike="noStrike" kern="1200" baseline="0" dirty="0" smtClean="0">
                <a:solidFill>
                  <a:schemeClr val="tx1"/>
                </a:solidFill>
                <a:effectLst/>
                <a:latin typeface="+mn-lt"/>
                <a:ea typeface="+mn-ea"/>
                <a:cs typeface="+mn-cs"/>
              </a:rPr>
              <a:t> of surviving cancer, all thanks to someone who joined the Welsh Bone Marrow Donor Registry. </a:t>
            </a:r>
            <a:endParaRPr lang="en-GB"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7218398-42A9-474D-AD0B-5C4C1279A90A}" type="slidenum">
              <a:rPr lang="en-GB" smtClean="0"/>
              <a:t>15</a:t>
            </a:fld>
            <a:endParaRPr lang="en-GB"/>
          </a:p>
        </p:txBody>
      </p:sp>
    </p:spTree>
    <p:extLst>
      <p:ext uri="{BB962C8B-B14F-4D97-AF65-F5344CB8AC3E}">
        <p14:creationId xmlns:p14="http://schemas.microsoft.com/office/powerpoint/2010/main" val="2255111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2C4C679-1B99-4578-B0D5-8335972F44B0}" type="datetimeFigureOut">
              <a:rPr lang="en-GB" smtClean="0"/>
              <a:t>29/06/2020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3918486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C4C679-1B99-4578-B0D5-8335972F44B0}" type="datetimeFigureOut">
              <a:rPr lang="en-GB" smtClean="0"/>
              <a:t>29/06/2020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2463729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C4C679-1B99-4578-B0D5-8335972F44B0}" type="datetimeFigureOut">
              <a:rPr lang="en-GB" smtClean="0"/>
              <a:t>29/06/2020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744148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2C4C679-1B99-4578-B0D5-8335972F44B0}" type="datetimeFigureOut">
              <a:rPr lang="en-GB" smtClean="0"/>
              <a:t>29/06/2020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3402624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2C4C679-1B99-4578-B0D5-8335972F44B0}" type="datetimeFigureOut">
              <a:rPr lang="en-GB" smtClean="0"/>
              <a:t>29/06/2020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1322052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2C4C679-1B99-4578-B0D5-8335972F44B0}" type="datetimeFigureOut">
              <a:rPr lang="en-GB" smtClean="0"/>
              <a:t>29/06/2020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541932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4C679-1B99-4578-B0D5-8335972F44B0}" type="datetimeFigureOut">
              <a:rPr lang="en-GB" smtClean="0"/>
              <a:t>29/06/2020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5336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C4C679-1B99-4578-B0D5-8335972F44B0}" type="datetimeFigureOut">
              <a:rPr lang="en-GB" smtClean="0"/>
              <a:t>29/06/2020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2405662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C4C679-1B99-4578-B0D5-8335972F44B0}" type="datetimeFigureOut">
              <a:rPr lang="en-GB" smtClean="0"/>
              <a:t>29/06/2020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701886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C4C679-1B99-4578-B0D5-8335972F44B0}" type="datetimeFigureOut">
              <a:rPr lang="en-GB" smtClean="0"/>
              <a:t>29/06/2020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3103765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C4C679-1B99-4578-B0D5-8335972F44B0}" type="datetimeFigureOut">
              <a:rPr lang="en-GB" smtClean="0"/>
              <a:t>29/06/2020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C7D81-A860-4E05-BBB4-BB8595856FED}" type="slidenum">
              <a:rPr lang="en-GB" smtClean="0"/>
              <a:t>‹#›</a:t>
            </a:fld>
            <a:endParaRPr lang="en-GB"/>
          </a:p>
        </p:txBody>
      </p:sp>
    </p:spTree>
    <p:extLst>
      <p:ext uri="{BB962C8B-B14F-4D97-AF65-F5344CB8AC3E}">
        <p14:creationId xmlns:p14="http://schemas.microsoft.com/office/powerpoint/2010/main" val="3567287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609600" y="1207826"/>
            <a:ext cx="10970896" cy="655007"/>
          </a:xfrm>
          <a:prstGeom prst="rect">
            <a:avLst/>
          </a:prstGeom>
        </p:spPr>
        <p:txBody>
          <a:bodyPr rtlCol="0">
            <a:normAutofit/>
          </a:bodyPr>
          <a:lstStyle/>
          <a:p>
            <a:r>
              <a:rPr lang="en-US" smtClean="0"/>
              <a:t>Click to edit Master title style</a:t>
            </a:r>
            <a:endParaRPr lang="en-US" dirty="0"/>
          </a:p>
        </p:txBody>
      </p:sp>
      <p:sp>
        <p:nvSpPr>
          <p:cNvPr id="16" name="Text Placeholder 15"/>
          <p:cNvSpPr>
            <a:spLocks noGrp="1"/>
          </p:cNvSpPr>
          <p:nvPr>
            <p:ph type="body" sz="quarter" idx="13"/>
          </p:nvPr>
        </p:nvSpPr>
        <p:spPr>
          <a:xfrm>
            <a:off x="609265" y="1980177"/>
            <a:ext cx="10973135" cy="42367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95033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609600" y="1207826"/>
            <a:ext cx="6796687" cy="655007"/>
          </a:xfrm>
          <a:prstGeom prst="rect">
            <a:avLst/>
          </a:prstGeom>
        </p:spPr>
        <p:txBody>
          <a:bodyPr rtlCol="0">
            <a:normAutofit/>
          </a:bodyPr>
          <a:lstStyle/>
          <a:p>
            <a:r>
              <a:rPr lang="en-US" dirty="0" smtClean="0"/>
              <a:t>Click to edit Master title style</a:t>
            </a:r>
            <a:endParaRPr lang="en-US" dirty="0"/>
          </a:p>
        </p:txBody>
      </p:sp>
      <p:sp>
        <p:nvSpPr>
          <p:cNvPr id="16" name="Text Placeholder 15"/>
          <p:cNvSpPr>
            <a:spLocks noGrp="1"/>
          </p:cNvSpPr>
          <p:nvPr>
            <p:ph type="body" sz="quarter" idx="13"/>
          </p:nvPr>
        </p:nvSpPr>
        <p:spPr>
          <a:xfrm>
            <a:off x="609265" y="1980176"/>
            <a:ext cx="6797021" cy="4146034"/>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917646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609600" y="1207826"/>
            <a:ext cx="6796687" cy="655007"/>
          </a:xfrm>
          <a:prstGeom prst="rect">
            <a:avLst/>
          </a:prstGeom>
        </p:spPr>
        <p:txBody>
          <a:bodyPr rtlCol="0">
            <a:normAutofit/>
          </a:bodyPr>
          <a:lstStyle/>
          <a:p>
            <a:r>
              <a:rPr lang="en-US" dirty="0" smtClean="0"/>
              <a:t>Click to edit Master title style</a:t>
            </a:r>
            <a:endParaRPr lang="en-US" dirty="0"/>
          </a:p>
        </p:txBody>
      </p:sp>
      <p:sp>
        <p:nvSpPr>
          <p:cNvPr id="16" name="Text Placeholder 15"/>
          <p:cNvSpPr>
            <a:spLocks noGrp="1"/>
          </p:cNvSpPr>
          <p:nvPr>
            <p:ph type="body" sz="quarter" idx="13"/>
          </p:nvPr>
        </p:nvSpPr>
        <p:spPr>
          <a:xfrm>
            <a:off x="609265" y="1980176"/>
            <a:ext cx="6797021" cy="4146034"/>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514551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609600" y="1207826"/>
            <a:ext cx="6796687" cy="655007"/>
          </a:xfrm>
          <a:prstGeom prst="rect">
            <a:avLst/>
          </a:prstGeom>
        </p:spPr>
        <p:txBody>
          <a:bodyPr rtlCol="0">
            <a:normAutofit/>
          </a:bodyPr>
          <a:lstStyle/>
          <a:p>
            <a:r>
              <a:rPr lang="en-US" dirty="0" smtClean="0"/>
              <a:t>Click to edit Master title style</a:t>
            </a:r>
            <a:endParaRPr lang="en-US" dirty="0"/>
          </a:p>
        </p:txBody>
      </p:sp>
      <p:sp>
        <p:nvSpPr>
          <p:cNvPr id="16" name="Text Placeholder 15"/>
          <p:cNvSpPr>
            <a:spLocks noGrp="1"/>
          </p:cNvSpPr>
          <p:nvPr>
            <p:ph type="body" sz="quarter" idx="13"/>
          </p:nvPr>
        </p:nvSpPr>
        <p:spPr>
          <a:xfrm>
            <a:off x="609265" y="1980176"/>
            <a:ext cx="6797021" cy="4146034"/>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4014005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609600" y="1207826"/>
            <a:ext cx="6796687" cy="655007"/>
          </a:xfrm>
          <a:prstGeom prst="rect">
            <a:avLst/>
          </a:prstGeom>
        </p:spPr>
        <p:txBody>
          <a:bodyPr rtlCol="0">
            <a:normAutofit/>
          </a:bodyPr>
          <a:lstStyle/>
          <a:p>
            <a:r>
              <a:rPr lang="en-US" dirty="0" smtClean="0"/>
              <a:t>Click to edit Master title style</a:t>
            </a:r>
            <a:endParaRPr lang="en-US" dirty="0"/>
          </a:p>
        </p:txBody>
      </p:sp>
      <p:sp>
        <p:nvSpPr>
          <p:cNvPr id="16" name="Text Placeholder 15"/>
          <p:cNvSpPr>
            <a:spLocks noGrp="1"/>
          </p:cNvSpPr>
          <p:nvPr>
            <p:ph type="body" sz="quarter" idx="13"/>
          </p:nvPr>
        </p:nvSpPr>
        <p:spPr>
          <a:xfrm>
            <a:off x="609265" y="1980176"/>
            <a:ext cx="6797021" cy="4146034"/>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962513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609600" y="1207826"/>
            <a:ext cx="6796687" cy="655007"/>
          </a:xfrm>
          <a:prstGeom prst="rect">
            <a:avLst/>
          </a:prstGeom>
        </p:spPr>
        <p:txBody>
          <a:bodyPr rtlCol="0">
            <a:normAutofit/>
          </a:bodyPr>
          <a:lstStyle/>
          <a:p>
            <a:r>
              <a:rPr lang="en-US" dirty="0" smtClean="0"/>
              <a:t>Click to edit Master title style</a:t>
            </a:r>
            <a:endParaRPr lang="en-US" dirty="0"/>
          </a:p>
        </p:txBody>
      </p:sp>
      <p:sp>
        <p:nvSpPr>
          <p:cNvPr id="16" name="Text Placeholder 15"/>
          <p:cNvSpPr>
            <a:spLocks noGrp="1"/>
          </p:cNvSpPr>
          <p:nvPr>
            <p:ph type="body" sz="quarter" idx="13"/>
          </p:nvPr>
        </p:nvSpPr>
        <p:spPr>
          <a:xfrm>
            <a:off x="609265" y="1980176"/>
            <a:ext cx="6797021" cy="4146034"/>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4018357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4C679-1B99-4578-B0D5-8335972F44B0}" type="datetimeFigureOut">
              <a:rPr lang="en-GB" smtClean="0"/>
              <a:t>29/06/2020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C7D81-A860-4E05-BBB4-BB8595856FED}" type="slidenum">
              <a:rPr lang="en-GB" smtClean="0"/>
              <a:t>‹#›</a:t>
            </a:fld>
            <a:endParaRPr lang="en-GB"/>
          </a:p>
        </p:txBody>
      </p:sp>
    </p:spTree>
    <p:extLst>
      <p:ext uri="{BB962C8B-B14F-4D97-AF65-F5344CB8AC3E}">
        <p14:creationId xmlns:p14="http://schemas.microsoft.com/office/powerpoint/2010/main" val="375687203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660" r:id="rId13"/>
    <p:sldLayoutId id="2147483661" r:id="rId14"/>
    <p:sldLayoutId id="2147483662" r:id="rId15"/>
    <p:sldLayoutId id="2147483663" r:id="rId16"/>
    <p:sldLayoutId id="214748366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8.png"/><Relationship Id="rId2" Type="http://schemas.openxmlformats.org/officeDocument/2006/relationships/notesSlide" Target="../notesSlides/notesSlide8.xml"/><Relationship Id="rId16" Type="http://schemas.microsoft.com/office/2007/relationships/hdphoto" Target="../media/hdphoto2.wdp"/><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16.png"/><Relationship Id="rId5" Type="http://schemas.openxmlformats.org/officeDocument/2006/relationships/image" Target="../media/image1.png"/><Relationship Id="rId15" Type="http://schemas.openxmlformats.org/officeDocument/2006/relationships/image" Target="../media/image20.png"/><Relationship Id="rId10" Type="http://schemas.openxmlformats.org/officeDocument/2006/relationships/image" Target="../media/image15.png"/><Relationship Id="rId19" Type="http://schemas.openxmlformats.org/officeDocument/2006/relationships/image" Target="../media/image22.png"/><Relationship Id="rId4" Type="http://schemas.microsoft.com/office/2007/relationships/hdphoto" Target="../media/hdphoto1.wdp"/><Relationship Id="rId9" Type="http://schemas.openxmlformats.org/officeDocument/2006/relationships/image" Target="../media/image14.png"/><Relationship Id="rId1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3" Type="http://schemas.openxmlformats.org/officeDocument/2006/relationships/image" Target="../media/image3.png"/><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notesSlide" Target="../notesSlides/notesSlide9.xml"/><Relationship Id="rId16" Type="http://schemas.openxmlformats.org/officeDocument/2006/relationships/image" Target="../media/image32.png"/><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27.jpeg"/><Relationship Id="rId5" Type="http://schemas.openxmlformats.org/officeDocument/2006/relationships/image" Target="../media/image1.png"/><Relationship Id="rId15" Type="http://schemas.openxmlformats.org/officeDocument/2006/relationships/image" Target="../media/image31.png"/><Relationship Id="rId10" Type="http://schemas.openxmlformats.org/officeDocument/2006/relationships/image" Target="../media/image26.jpeg"/><Relationship Id="rId4" Type="http://schemas.microsoft.com/office/2007/relationships/hdphoto" Target="../media/hdphoto1.wdp"/><Relationship Id="rId9" Type="http://schemas.openxmlformats.org/officeDocument/2006/relationships/image" Target="../media/image25.jpeg"/><Relationship Id="rId1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ideo" Target="https://www.youtube.com/embed/KfpO5jtAcms" TargetMode="External"/><Relationship Id="rId6" Type="http://schemas.openxmlformats.org/officeDocument/2006/relationships/image" Target="../media/image33.jpeg"/><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ideo" Target="https://www.youtube.com/embed/7QvVN0tuTPY" TargetMode="External"/><Relationship Id="rId6" Type="http://schemas.openxmlformats.org/officeDocument/2006/relationships/image" Target="../media/image37.jpeg"/><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750289"/>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524000" y="2313709"/>
            <a:ext cx="9144000" cy="1196254"/>
          </a:xfrm>
        </p:spPr>
        <p:txBody>
          <a:bodyPr>
            <a:normAutofit fontScale="90000"/>
          </a:bodyPr>
          <a:lstStyle/>
          <a:p>
            <a:r>
              <a:rPr lang="en-GB" dirty="0" smtClean="0">
                <a:solidFill>
                  <a:schemeClr val="bg1"/>
                </a:solidFill>
                <a:latin typeface="FS Me" panose="02000506040000020004" pitchFamily="50" charset="0"/>
              </a:rPr>
              <a:t>Everything you need to know</a:t>
            </a:r>
            <a:endParaRPr lang="en-GB" dirty="0">
              <a:solidFill>
                <a:schemeClr val="bg1"/>
              </a:solidFill>
              <a:latin typeface="FS Me" panose="02000506040000020004" pitchFamily="50" charset="0"/>
            </a:endParaRPr>
          </a:p>
        </p:txBody>
      </p:sp>
      <p:sp>
        <p:nvSpPr>
          <p:cNvPr id="3" name="Subtitle 2"/>
          <p:cNvSpPr>
            <a:spLocks noGrp="1"/>
          </p:cNvSpPr>
          <p:nvPr>
            <p:ph type="subTitle" idx="1"/>
          </p:nvPr>
        </p:nvSpPr>
        <p:spPr/>
        <p:txBody>
          <a:bodyPr>
            <a:normAutofit/>
          </a:bodyPr>
          <a:lstStyle/>
          <a:p>
            <a:r>
              <a:rPr lang="en-GB" sz="2800" dirty="0" smtClean="0">
                <a:solidFill>
                  <a:schemeClr val="bg1"/>
                </a:solidFill>
                <a:latin typeface="FS Me Light" panose="02000506040000020004" pitchFamily="50" charset="0"/>
              </a:rPr>
              <a:t>about giving blood!</a:t>
            </a:r>
            <a:endParaRPr lang="en-GB" sz="2800" dirty="0">
              <a:solidFill>
                <a:schemeClr val="bg1"/>
              </a:solidFill>
              <a:latin typeface="FS Me Light" panose="02000506040000020004" pitchFamily="50" charset="0"/>
            </a:endParaRPr>
          </a:p>
        </p:txBody>
      </p:sp>
      <p:sp>
        <p:nvSpPr>
          <p:cNvPr id="5" name="Rectangle 4"/>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Tree>
    <p:extLst>
      <p:ext uri="{BB962C8B-B14F-4D97-AF65-F5344CB8AC3E}">
        <p14:creationId xmlns:p14="http://schemas.microsoft.com/office/powerpoint/2010/main" val="3827434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About Welsh Blood</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grpSp>
        <p:nvGrpSpPr>
          <p:cNvPr id="13" name="Group 2"/>
          <p:cNvGrpSpPr>
            <a:grpSpLocks/>
          </p:cNvGrpSpPr>
          <p:nvPr/>
        </p:nvGrpSpPr>
        <p:grpSpPr bwMode="auto">
          <a:xfrm>
            <a:off x="449417" y="1263800"/>
            <a:ext cx="7926741" cy="4643527"/>
            <a:chOff x="3162103" y="8822917"/>
            <a:chExt cx="5953951" cy="3048038"/>
          </a:xfrm>
        </p:grpSpPr>
        <p:grpSp>
          <p:nvGrpSpPr>
            <p:cNvPr id="14" name="Group 3"/>
            <p:cNvGrpSpPr>
              <a:grpSpLocks/>
            </p:cNvGrpSpPr>
            <p:nvPr/>
          </p:nvGrpSpPr>
          <p:grpSpPr bwMode="auto">
            <a:xfrm>
              <a:off x="3162103" y="9293039"/>
              <a:ext cx="5953951" cy="2577916"/>
              <a:chOff x="3162104" y="9161152"/>
              <a:chExt cx="5321015" cy="2704340"/>
            </a:xfrm>
          </p:grpSpPr>
          <p:pic>
            <p:nvPicPr>
              <p:cNvPr id="16"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62104" y="9228738"/>
                <a:ext cx="2745486" cy="263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6"/>
              <p:cNvSpPr txBox="1">
                <a:spLocks noChangeArrowheads="1"/>
              </p:cNvSpPr>
              <p:nvPr/>
            </p:nvSpPr>
            <p:spPr bwMode="auto">
              <a:xfrm>
                <a:off x="6033247" y="9161152"/>
                <a:ext cx="2449872" cy="264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b="1" dirty="0">
                    <a:solidFill>
                      <a:srgbClr val="ED1C24"/>
                    </a:solidFill>
                    <a:latin typeface="Segoe UI" panose="020B0502040204020203" pitchFamily="34" charset="0"/>
                    <a:cs typeface="Segoe UI" panose="020B0502040204020203" pitchFamily="34" charset="0"/>
                  </a:rPr>
                  <a:t>1,600</a:t>
                </a:r>
                <a:r>
                  <a:rPr lang="en-GB" altLang="en-US" sz="3173" dirty="0">
                    <a:solidFill>
                      <a:srgbClr val="000000"/>
                    </a:solidFill>
                    <a:latin typeface="Segoe UI" panose="020B0502040204020203" pitchFamily="34" charset="0"/>
                    <a:cs typeface="Segoe UI" panose="020B0502040204020203" pitchFamily="34" charset="0"/>
                  </a:rPr>
                  <a:t> </a:t>
                </a:r>
              </a:p>
              <a:p>
                <a:pPr>
                  <a:defRPr/>
                </a:pPr>
                <a:r>
                  <a:rPr lang="en-GB" altLang="en-US" sz="3173" dirty="0">
                    <a:solidFill>
                      <a:srgbClr val="000000"/>
                    </a:solidFill>
                    <a:latin typeface="Segoe UI" panose="020B0502040204020203" pitchFamily="34" charset="0"/>
                    <a:cs typeface="Segoe UI" panose="020B0502040204020203" pitchFamily="34" charset="0"/>
                  </a:rPr>
                  <a:t>Donation Clinics</a:t>
                </a:r>
              </a:p>
              <a:p>
                <a:pPr>
                  <a:defRPr/>
                </a:pPr>
                <a:endParaRPr lang="en-GB" altLang="en-US" sz="1481" dirty="0">
                  <a:solidFill>
                    <a:srgbClr val="000000"/>
                  </a:solidFill>
                  <a:latin typeface="Segoe UI" panose="020B0502040204020203" pitchFamily="34" charset="0"/>
                  <a:cs typeface="Segoe UI" panose="020B0502040204020203" pitchFamily="34" charset="0"/>
                </a:endParaRPr>
              </a:p>
              <a:p>
                <a:pPr>
                  <a:defRPr/>
                </a:pPr>
                <a:r>
                  <a:rPr lang="en-GB" altLang="en-US" sz="3808" b="1" dirty="0">
                    <a:solidFill>
                      <a:srgbClr val="ED1C24"/>
                    </a:solidFill>
                    <a:latin typeface="Segoe UI" panose="020B0502040204020203" pitchFamily="34" charset="0"/>
                    <a:cs typeface="Segoe UI" panose="020B0502040204020203" pitchFamily="34" charset="0"/>
                  </a:rPr>
                  <a:t>400</a:t>
                </a:r>
                <a:r>
                  <a:rPr lang="en-GB" altLang="en-US" sz="3173" dirty="0">
                    <a:solidFill>
                      <a:srgbClr val="000000"/>
                    </a:solidFill>
                    <a:latin typeface="Segoe UI" panose="020B0502040204020203" pitchFamily="34" charset="0"/>
                    <a:cs typeface="Segoe UI" panose="020B0502040204020203" pitchFamily="34" charset="0"/>
                  </a:rPr>
                  <a:t> </a:t>
                </a:r>
              </a:p>
              <a:p>
                <a:pPr>
                  <a:defRPr/>
                </a:pPr>
                <a:r>
                  <a:rPr lang="en-GB" altLang="en-US" sz="3173" dirty="0">
                    <a:solidFill>
                      <a:srgbClr val="000000"/>
                    </a:solidFill>
                    <a:latin typeface="Segoe UI" panose="020B0502040204020203" pitchFamily="34" charset="0"/>
                    <a:cs typeface="Segoe UI" panose="020B0502040204020203" pitchFamily="34" charset="0"/>
                  </a:rPr>
                  <a:t>Venues </a:t>
                </a:r>
              </a:p>
              <a:p>
                <a:pPr>
                  <a:defRPr/>
                </a:pPr>
                <a:endParaRPr lang="en-GB" altLang="en-US" sz="1481" dirty="0">
                  <a:solidFill>
                    <a:srgbClr val="ED1C24"/>
                  </a:solidFill>
                  <a:latin typeface="Segoe UI" panose="020B0502040204020203" pitchFamily="34" charset="0"/>
                  <a:cs typeface="Segoe UI" panose="020B0502040204020203" pitchFamily="34" charset="0"/>
                </a:endParaRPr>
              </a:p>
              <a:p>
                <a:pPr>
                  <a:defRPr/>
                </a:pPr>
                <a:r>
                  <a:rPr lang="en-GB" altLang="en-US" sz="3808" b="1" dirty="0" smtClean="0">
                    <a:solidFill>
                      <a:srgbClr val="ED1C24"/>
                    </a:solidFill>
                    <a:latin typeface="Segoe UI" panose="020B0502040204020203" pitchFamily="34" charset="0"/>
                    <a:cs typeface="Segoe UI" panose="020B0502040204020203" pitchFamily="34" charset="0"/>
                  </a:rPr>
                  <a:t>100,000</a:t>
                </a:r>
                <a:r>
                  <a:rPr lang="en-GB" altLang="en-US" sz="3173" dirty="0" smtClean="0">
                    <a:solidFill>
                      <a:srgbClr val="000000"/>
                    </a:solidFill>
                    <a:latin typeface="Segoe UI" panose="020B0502040204020203" pitchFamily="34" charset="0"/>
                    <a:cs typeface="Segoe UI" panose="020B0502040204020203" pitchFamily="34" charset="0"/>
                  </a:rPr>
                  <a:t> </a:t>
                </a:r>
              </a:p>
              <a:p>
                <a:pPr>
                  <a:spcBef>
                    <a:spcPts val="635"/>
                  </a:spcBef>
                  <a:defRPr/>
                </a:pPr>
                <a:r>
                  <a:rPr lang="en-GB" altLang="en-US" sz="3173" dirty="0" smtClean="0">
                    <a:solidFill>
                      <a:srgbClr val="000000"/>
                    </a:solidFill>
                    <a:latin typeface="Segoe UI" panose="020B0502040204020203" pitchFamily="34" charset="0"/>
                    <a:cs typeface="Segoe UI" panose="020B0502040204020203" pitchFamily="34" charset="0"/>
                  </a:rPr>
                  <a:t>Donations taken</a:t>
                </a:r>
                <a:endParaRPr lang="en-GB" altLang="en-US" sz="3173" dirty="0">
                  <a:solidFill>
                    <a:srgbClr val="000000"/>
                  </a:solidFill>
                  <a:latin typeface="Segoe UI" panose="020B0502040204020203" pitchFamily="34" charset="0"/>
                  <a:cs typeface="Segoe UI" panose="020B0502040204020203" pitchFamily="34" charset="0"/>
                </a:endParaRPr>
              </a:p>
            </p:txBody>
          </p:sp>
        </p:grpSp>
        <p:sp>
          <p:nvSpPr>
            <p:cNvPr id="15" name="TextBox 4"/>
            <p:cNvSpPr txBox="1">
              <a:spLocks noChangeArrowheads="1"/>
            </p:cNvSpPr>
            <p:nvPr/>
          </p:nvSpPr>
          <p:spPr bwMode="auto">
            <a:xfrm>
              <a:off x="3257496" y="8822917"/>
              <a:ext cx="4637269" cy="44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GB" altLang="en-US" sz="3808" b="1" dirty="0">
                  <a:solidFill>
                    <a:srgbClr val="E2001A"/>
                  </a:solidFill>
                  <a:latin typeface="Segoe UI" panose="020B0502040204020203" pitchFamily="34" charset="0"/>
                  <a:cs typeface="Segoe UI" panose="020B0502040204020203" pitchFamily="34" charset="0"/>
                </a:rPr>
                <a:t>Every Year…</a:t>
              </a:r>
            </a:p>
          </p:txBody>
        </p:sp>
      </p:grpSp>
      <p:sp>
        <p:nvSpPr>
          <p:cNvPr id="18" name="TextBox 6"/>
          <p:cNvSpPr txBox="1">
            <a:spLocks noChangeArrowheads="1"/>
          </p:cNvSpPr>
          <p:nvPr/>
        </p:nvSpPr>
        <p:spPr bwMode="auto">
          <a:xfrm>
            <a:off x="8376158" y="3039500"/>
            <a:ext cx="3649586" cy="190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635"/>
              </a:spcBef>
              <a:defRPr/>
            </a:pPr>
            <a:r>
              <a:rPr lang="en-GB" altLang="en-US" sz="3808" b="1" dirty="0" smtClean="0">
                <a:solidFill>
                  <a:srgbClr val="ED1C24"/>
                </a:solidFill>
                <a:latin typeface="Segoe UI" panose="020B0502040204020203" pitchFamily="34" charset="0"/>
                <a:cs typeface="Segoe UI" panose="020B0502040204020203" pitchFamily="34" charset="0"/>
              </a:rPr>
              <a:t>75</a:t>
            </a:r>
            <a:r>
              <a:rPr lang="en-GB" altLang="en-US" sz="3808" b="1" dirty="0">
                <a:solidFill>
                  <a:srgbClr val="ED1C24"/>
                </a:solidFill>
                <a:latin typeface="Segoe UI" panose="020B0502040204020203" pitchFamily="34" charset="0"/>
                <a:cs typeface="Segoe UI" panose="020B0502040204020203" pitchFamily="34" charset="0"/>
              </a:rPr>
              <a:t>% </a:t>
            </a:r>
            <a:r>
              <a:rPr lang="en-GB" altLang="en-US" sz="3173" dirty="0">
                <a:solidFill>
                  <a:srgbClr val="000000"/>
                </a:solidFill>
                <a:latin typeface="Segoe UI" panose="020B0502040204020203" pitchFamily="34" charset="0"/>
                <a:cs typeface="Segoe UI" panose="020B0502040204020203" pitchFamily="34" charset="0"/>
              </a:rPr>
              <a:t>South </a:t>
            </a:r>
            <a:r>
              <a:rPr lang="en-GB" altLang="en-US" sz="3173" dirty="0" smtClean="0">
                <a:solidFill>
                  <a:srgbClr val="000000"/>
                </a:solidFill>
                <a:latin typeface="Segoe UI" panose="020B0502040204020203" pitchFamily="34" charset="0"/>
                <a:cs typeface="Segoe UI" panose="020B0502040204020203" pitchFamily="34" charset="0"/>
              </a:rPr>
              <a:t>Wales</a:t>
            </a:r>
          </a:p>
          <a:p>
            <a:pPr>
              <a:spcBef>
                <a:spcPts val="635"/>
              </a:spcBef>
              <a:defRPr/>
            </a:pPr>
            <a:endParaRPr lang="en-GB" altLang="en-US" sz="3173" dirty="0">
              <a:solidFill>
                <a:srgbClr val="000000"/>
              </a:solidFill>
              <a:latin typeface="Segoe UI" panose="020B0502040204020203" pitchFamily="34" charset="0"/>
              <a:cs typeface="Segoe UI" panose="020B0502040204020203" pitchFamily="34" charset="0"/>
            </a:endParaRPr>
          </a:p>
          <a:p>
            <a:pPr>
              <a:spcBef>
                <a:spcPts val="635"/>
              </a:spcBef>
              <a:defRPr/>
            </a:pPr>
            <a:r>
              <a:rPr lang="en-GB" altLang="en-US" sz="3808" b="1" dirty="0">
                <a:solidFill>
                  <a:srgbClr val="ED1C24"/>
                </a:solidFill>
                <a:latin typeface="Segoe UI" panose="020B0502040204020203" pitchFamily="34" charset="0"/>
                <a:cs typeface="Segoe UI" panose="020B0502040204020203" pitchFamily="34" charset="0"/>
              </a:rPr>
              <a:t>25% </a:t>
            </a:r>
            <a:r>
              <a:rPr lang="en-GB" altLang="en-US" sz="3173" dirty="0">
                <a:solidFill>
                  <a:srgbClr val="000000"/>
                </a:solidFill>
                <a:latin typeface="Segoe UI" panose="020B0502040204020203" pitchFamily="34" charset="0"/>
                <a:cs typeface="Segoe UI" panose="020B0502040204020203" pitchFamily="34" charset="0"/>
              </a:rPr>
              <a:t>North Wales</a:t>
            </a:r>
          </a:p>
        </p:txBody>
      </p:sp>
      <p:cxnSp>
        <p:nvCxnSpPr>
          <p:cNvPr id="20" name="Straight Connector 19"/>
          <p:cNvCxnSpPr/>
          <p:nvPr/>
        </p:nvCxnSpPr>
        <p:spPr>
          <a:xfrm flipH="1">
            <a:off x="8091055" y="2078156"/>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35882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Why donate?</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9" name="TextBox 6"/>
          <p:cNvSpPr txBox="1">
            <a:spLocks noChangeArrowheads="1"/>
          </p:cNvSpPr>
          <p:nvPr/>
        </p:nvSpPr>
        <p:spPr bwMode="auto">
          <a:xfrm>
            <a:off x="209978" y="1656255"/>
            <a:ext cx="3649586" cy="384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b="1" dirty="0" smtClean="0">
                <a:solidFill>
                  <a:srgbClr val="ED1C24"/>
                </a:solidFill>
                <a:latin typeface="Segoe UI" panose="020B0502040204020203" pitchFamily="34" charset="0"/>
                <a:cs typeface="Segoe UI" panose="020B0502040204020203" pitchFamily="34" charset="0"/>
              </a:rPr>
              <a:t>75%</a:t>
            </a:r>
            <a:endParaRPr lang="en-GB" altLang="en-US" sz="3173" dirty="0">
              <a:solidFill>
                <a:srgbClr val="000000"/>
              </a:solidFill>
              <a:latin typeface="Segoe UI" panose="020B0502040204020203" pitchFamily="34" charset="0"/>
              <a:cs typeface="Segoe UI" panose="020B0502040204020203" pitchFamily="34" charset="0"/>
            </a:endParaRPr>
          </a:p>
          <a:p>
            <a:pPr>
              <a:defRPr/>
            </a:pPr>
            <a:r>
              <a:rPr lang="en-GB" altLang="en-US" sz="3173" dirty="0">
                <a:solidFill>
                  <a:srgbClr val="000000"/>
                </a:solidFill>
                <a:latin typeface="Segoe UI" panose="020B0502040204020203" pitchFamily="34" charset="0"/>
                <a:cs typeface="Segoe UI" panose="020B0502040204020203" pitchFamily="34" charset="0"/>
              </a:rPr>
              <a:t>Medical </a:t>
            </a:r>
            <a:r>
              <a:rPr lang="en-GB" altLang="en-US" sz="3173" dirty="0" smtClean="0">
                <a:solidFill>
                  <a:srgbClr val="000000"/>
                </a:solidFill>
                <a:latin typeface="Segoe UI" panose="020B0502040204020203" pitchFamily="34" charset="0"/>
                <a:cs typeface="Segoe UI" panose="020B0502040204020203" pitchFamily="34" charset="0"/>
              </a:rPr>
              <a:t>conditions</a:t>
            </a:r>
          </a:p>
          <a:p>
            <a:pPr>
              <a:defRPr/>
            </a:pPr>
            <a:endParaRPr lang="en-GB" altLang="en-US" sz="1481" dirty="0">
              <a:solidFill>
                <a:srgbClr val="000000"/>
              </a:solidFill>
              <a:latin typeface="Segoe UI" panose="020B0502040204020203" pitchFamily="34" charset="0"/>
              <a:cs typeface="Segoe UI" panose="020B0502040204020203" pitchFamily="34" charset="0"/>
            </a:endParaRPr>
          </a:p>
          <a:p>
            <a:pPr>
              <a:defRPr/>
            </a:pPr>
            <a:r>
              <a:rPr lang="en-GB" altLang="en-US" sz="3808" b="1" dirty="0" smtClean="0">
                <a:solidFill>
                  <a:srgbClr val="ED1C24"/>
                </a:solidFill>
                <a:latin typeface="Segoe UI" panose="020B0502040204020203" pitchFamily="34" charset="0"/>
                <a:cs typeface="Segoe UI" panose="020B0502040204020203" pitchFamily="34" charset="0"/>
              </a:rPr>
              <a:t>20%</a:t>
            </a:r>
            <a:r>
              <a:rPr lang="en-GB" altLang="en-US" sz="3173" dirty="0" smtClean="0">
                <a:solidFill>
                  <a:srgbClr val="000000"/>
                </a:solidFill>
                <a:latin typeface="Segoe UI" panose="020B0502040204020203" pitchFamily="34" charset="0"/>
                <a:cs typeface="Segoe UI" panose="020B0502040204020203" pitchFamily="34" charset="0"/>
              </a:rPr>
              <a:t> </a:t>
            </a:r>
            <a:endParaRPr lang="en-GB" altLang="en-US" sz="3173" dirty="0">
              <a:solidFill>
                <a:srgbClr val="000000"/>
              </a:solidFill>
              <a:latin typeface="Segoe UI" panose="020B0502040204020203" pitchFamily="34" charset="0"/>
              <a:cs typeface="Segoe UI" panose="020B0502040204020203" pitchFamily="34" charset="0"/>
            </a:endParaRPr>
          </a:p>
          <a:p>
            <a:pPr>
              <a:defRPr/>
            </a:pPr>
            <a:r>
              <a:rPr lang="en-GB" altLang="en-US" sz="3173" dirty="0">
                <a:solidFill>
                  <a:srgbClr val="000000"/>
                </a:solidFill>
                <a:latin typeface="Segoe UI" panose="020B0502040204020203" pitchFamily="34" charset="0"/>
                <a:cs typeface="Segoe UI" panose="020B0502040204020203" pitchFamily="34" charset="0"/>
              </a:rPr>
              <a:t>Surgery </a:t>
            </a:r>
          </a:p>
          <a:p>
            <a:pPr>
              <a:defRPr/>
            </a:pPr>
            <a:endParaRPr lang="en-GB" altLang="en-US" sz="1481" dirty="0">
              <a:solidFill>
                <a:srgbClr val="ED1C24"/>
              </a:solidFill>
              <a:latin typeface="Segoe UI" panose="020B0502040204020203" pitchFamily="34" charset="0"/>
              <a:cs typeface="Segoe UI" panose="020B0502040204020203" pitchFamily="34" charset="0"/>
            </a:endParaRPr>
          </a:p>
          <a:p>
            <a:pPr>
              <a:defRPr/>
            </a:pPr>
            <a:r>
              <a:rPr lang="en-GB" altLang="en-US" sz="3808" b="1" dirty="0" smtClean="0">
                <a:solidFill>
                  <a:srgbClr val="ED1C24"/>
                </a:solidFill>
                <a:latin typeface="Segoe UI" panose="020B0502040204020203" pitchFamily="34" charset="0"/>
                <a:cs typeface="Segoe UI" panose="020B0502040204020203" pitchFamily="34" charset="0"/>
              </a:rPr>
              <a:t>5%</a:t>
            </a:r>
            <a:endParaRPr lang="en-GB" altLang="en-US" sz="3173" dirty="0" smtClean="0">
              <a:solidFill>
                <a:srgbClr val="000000"/>
              </a:solidFill>
              <a:latin typeface="Segoe UI" panose="020B0502040204020203" pitchFamily="34" charset="0"/>
              <a:cs typeface="Segoe UI" panose="020B0502040204020203" pitchFamily="34" charset="0"/>
            </a:endParaRPr>
          </a:p>
          <a:p>
            <a:pPr>
              <a:spcBef>
                <a:spcPts val="635"/>
              </a:spcBef>
              <a:defRPr/>
            </a:pPr>
            <a:r>
              <a:rPr lang="en-GB" altLang="en-US" sz="3173" dirty="0">
                <a:solidFill>
                  <a:srgbClr val="000000"/>
                </a:solidFill>
                <a:latin typeface="Segoe UI" panose="020B0502040204020203" pitchFamily="34" charset="0"/>
                <a:cs typeface="Segoe UI" panose="020B0502040204020203" pitchFamily="34" charset="0"/>
              </a:rPr>
              <a:t>Childbirth</a:t>
            </a:r>
          </a:p>
        </p:txBody>
      </p:sp>
      <p:sp>
        <p:nvSpPr>
          <p:cNvPr id="21" name="TextBox 6"/>
          <p:cNvSpPr txBox="1">
            <a:spLocks noChangeArrowheads="1"/>
          </p:cNvSpPr>
          <p:nvPr/>
        </p:nvSpPr>
        <p:spPr bwMode="auto">
          <a:xfrm>
            <a:off x="5147324" y="2124876"/>
            <a:ext cx="6696056"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5000" b="1" dirty="0" smtClean="0">
                <a:solidFill>
                  <a:srgbClr val="ED1C24"/>
                </a:solidFill>
                <a:latin typeface="Segoe UI" panose="020B0502040204020203" pitchFamily="34" charset="0"/>
                <a:cs typeface="Segoe UI" panose="020B0502040204020203" pitchFamily="34" charset="0"/>
              </a:rPr>
              <a:t>Everyday </a:t>
            </a:r>
            <a:r>
              <a:rPr lang="en-GB" altLang="en-US" sz="5000" dirty="0" smtClean="0">
                <a:latin typeface="Segoe UI" panose="020B0502040204020203" pitchFamily="34" charset="0"/>
                <a:cs typeface="Segoe UI" panose="020B0502040204020203" pitchFamily="34" charset="0"/>
              </a:rPr>
              <a:t>we need around </a:t>
            </a:r>
            <a:r>
              <a:rPr lang="en-GB" altLang="en-US" sz="5000" b="1" dirty="0" smtClean="0">
                <a:solidFill>
                  <a:srgbClr val="ED1C24"/>
                </a:solidFill>
                <a:latin typeface="Segoe UI" panose="020B0502040204020203" pitchFamily="34" charset="0"/>
                <a:cs typeface="Segoe UI" panose="020B0502040204020203" pitchFamily="34" charset="0"/>
              </a:rPr>
              <a:t>350 donations </a:t>
            </a:r>
            <a:r>
              <a:rPr lang="en-GB" altLang="en-US" sz="5000" dirty="0" smtClean="0">
                <a:latin typeface="Segoe UI" panose="020B0502040204020203" pitchFamily="34" charset="0"/>
                <a:cs typeface="Segoe UI" panose="020B0502040204020203" pitchFamily="34" charset="0"/>
              </a:rPr>
              <a:t>to support our </a:t>
            </a:r>
            <a:r>
              <a:rPr lang="en-GB" altLang="en-US" sz="5000" b="1" dirty="0" smtClean="0">
                <a:solidFill>
                  <a:srgbClr val="ED1C24"/>
                </a:solidFill>
                <a:latin typeface="Segoe UI" panose="020B0502040204020203" pitchFamily="34" charset="0"/>
                <a:cs typeface="Segoe UI" panose="020B0502040204020203" pitchFamily="34" charset="0"/>
              </a:rPr>
              <a:t>19</a:t>
            </a:r>
            <a:r>
              <a:rPr lang="en-GB" altLang="en-US" sz="5000" dirty="0" smtClean="0">
                <a:latin typeface="Segoe UI" panose="020B0502040204020203" pitchFamily="34" charset="0"/>
                <a:cs typeface="Segoe UI" panose="020B0502040204020203" pitchFamily="34" charset="0"/>
              </a:rPr>
              <a:t> hospitals in Wales.</a:t>
            </a:r>
          </a:p>
        </p:txBody>
      </p:sp>
      <p:cxnSp>
        <p:nvCxnSpPr>
          <p:cNvPr id="22" name="Straight Connector 21"/>
          <p:cNvCxnSpPr/>
          <p:nvPr/>
        </p:nvCxnSpPr>
        <p:spPr>
          <a:xfrm flipH="1">
            <a:off x="4348456" y="1915750"/>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03075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How many people donate?</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9" name="TextBox 6"/>
          <p:cNvSpPr txBox="1">
            <a:spLocks noChangeArrowheads="1"/>
          </p:cNvSpPr>
          <p:nvPr/>
        </p:nvSpPr>
        <p:spPr bwMode="auto">
          <a:xfrm>
            <a:off x="780560" y="1569084"/>
            <a:ext cx="10601313" cy="12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What percentage of eligible people living in Wales give blood? </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
        <p:nvSpPr>
          <p:cNvPr id="21" name="TextBox 6"/>
          <p:cNvSpPr txBox="1">
            <a:spLocks noChangeArrowheads="1"/>
          </p:cNvSpPr>
          <p:nvPr/>
        </p:nvSpPr>
        <p:spPr bwMode="auto">
          <a:xfrm>
            <a:off x="780560" y="3340048"/>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a) One percent</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
        <p:nvSpPr>
          <p:cNvPr id="22" name="TextBox 6"/>
          <p:cNvSpPr txBox="1">
            <a:spLocks noChangeArrowheads="1"/>
          </p:cNvSpPr>
          <p:nvPr/>
        </p:nvSpPr>
        <p:spPr bwMode="auto">
          <a:xfrm>
            <a:off x="780560" y="4513561"/>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b) Three percent</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
        <p:nvSpPr>
          <p:cNvPr id="23" name="TextBox 6"/>
          <p:cNvSpPr txBox="1">
            <a:spLocks noChangeArrowheads="1"/>
          </p:cNvSpPr>
          <p:nvPr/>
        </p:nvSpPr>
        <p:spPr bwMode="auto">
          <a:xfrm>
            <a:off x="5808501" y="3342766"/>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c) Five percent</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
        <p:nvSpPr>
          <p:cNvPr id="24" name="TextBox 6"/>
          <p:cNvSpPr txBox="1">
            <a:spLocks noChangeArrowheads="1"/>
          </p:cNvSpPr>
          <p:nvPr/>
        </p:nvSpPr>
        <p:spPr bwMode="auto">
          <a:xfrm>
            <a:off x="5808500" y="4513561"/>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d) Ten percent</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339790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How many people donate?</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9" name="TextBox 6"/>
          <p:cNvSpPr txBox="1">
            <a:spLocks noChangeArrowheads="1"/>
          </p:cNvSpPr>
          <p:nvPr/>
        </p:nvSpPr>
        <p:spPr bwMode="auto">
          <a:xfrm>
            <a:off x="780559" y="1569084"/>
            <a:ext cx="10601313" cy="12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What percentage of eligible people living in Wales give blood? </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
        <p:nvSpPr>
          <p:cNvPr id="21" name="TextBox 6"/>
          <p:cNvSpPr txBox="1">
            <a:spLocks noChangeArrowheads="1"/>
          </p:cNvSpPr>
          <p:nvPr/>
        </p:nvSpPr>
        <p:spPr bwMode="auto">
          <a:xfrm>
            <a:off x="780559" y="3340048"/>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a) One percent</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
        <p:nvSpPr>
          <p:cNvPr id="22" name="TextBox 6"/>
          <p:cNvSpPr txBox="1">
            <a:spLocks noChangeArrowheads="1"/>
          </p:cNvSpPr>
          <p:nvPr/>
        </p:nvSpPr>
        <p:spPr bwMode="auto">
          <a:xfrm>
            <a:off x="780559" y="4513561"/>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b="1" dirty="0" smtClean="0">
                <a:solidFill>
                  <a:srgbClr val="E2001A"/>
                </a:solidFill>
                <a:latin typeface="Segoe UI" panose="020B0502040204020203" pitchFamily="34" charset="0"/>
                <a:cs typeface="Segoe UI" panose="020B0502040204020203" pitchFamily="34" charset="0"/>
              </a:rPr>
              <a:t>b) Three percent</a:t>
            </a:r>
            <a:endParaRPr lang="en-GB" altLang="en-US" sz="3173" b="1" dirty="0">
              <a:solidFill>
                <a:srgbClr val="E2001A"/>
              </a:solidFill>
              <a:latin typeface="Segoe UI" panose="020B0502040204020203" pitchFamily="34" charset="0"/>
              <a:cs typeface="Segoe UI" panose="020B0502040204020203" pitchFamily="34" charset="0"/>
            </a:endParaRPr>
          </a:p>
        </p:txBody>
      </p:sp>
      <p:sp>
        <p:nvSpPr>
          <p:cNvPr id="23" name="TextBox 6"/>
          <p:cNvSpPr txBox="1">
            <a:spLocks noChangeArrowheads="1"/>
          </p:cNvSpPr>
          <p:nvPr/>
        </p:nvSpPr>
        <p:spPr bwMode="auto">
          <a:xfrm>
            <a:off x="5808500" y="3342766"/>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c) Five percent</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
        <p:nvSpPr>
          <p:cNvPr id="24" name="TextBox 6"/>
          <p:cNvSpPr txBox="1">
            <a:spLocks noChangeArrowheads="1"/>
          </p:cNvSpPr>
          <p:nvPr/>
        </p:nvSpPr>
        <p:spPr bwMode="auto">
          <a:xfrm>
            <a:off x="5808500" y="4513561"/>
            <a:ext cx="5027941"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d) Ten percent</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17801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What’s in a donation?</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9" name="TextBox 6"/>
          <p:cNvSpPr txBox="1">
            <a:spLocks noChangeArrowheads="1"/>
          </p:cNvSpPr>
          <p:nvPr/>
        </p:nvSpPr>
        <p:spPr bwMode="auto">
          <a:xfrm>
            <a:off x="854332" y="2074411"/>
            <a:ext cx="2210653" cy="302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b="1" dirty="0" smtClean="0">
                <a:solidFill>
                  <a:srgbClr val="ED1C24"/>
                </a:solidFill>
                <a:latin typeface="Segoe UI" panose="020B0502040204020203" pitchFamily="34" charset="0"/>
                <a:cs typeface="Segoe UI" panose="020B0502040204020203" pitchFamily="34" charset="0"/>
              </a:rPr>
              <a:t>Red cells</a:t>
            </a:r>
            <a:endParaRPr lang="en-GB" altLang="en-US" sz="1481" dirty="0">
              <a:solidFill>
                <a:srgbClr val="000000"/>
              </a:solidFill>
              <a:latin typeface="Segoe UI" panose="020B0502040204020203" pitchFamily="34" charset="0"/>
              <a:cs typeface="Segoe UI" panose="020B0502040204020203" pitchFamily="34" charset="0"/>
            </a:endParaRPr>
          </a:p>
          <a:p>
            <a:pPr>
              <a:defRPr/>
            </a:pPr>
            <a:endParaRPr lang="en-GB" altLang="en-US" sz="3808" b="1" dirty="0" smtClean="0">
              <a:solidFill>
                <a:srgbClr val="ED1C24"/>
              </a:solidFill>
              <a:latin typeface="Segoe UI" panose="020B0502040204020203" pitchFamily="34" charset="0"/>
              <a:cs typeface="Segoe UI" panose="020B0502040204020203" pitchFamily="34" charset="0"/>
            </a:endParaRPr>
          </a:p>
          <a:p>
            <a:pPr>
              <a:defRPr/>
            </a:pPr>
            <a:r>
              <a:rPr lang="en-GB" altLang="en-US" sz="3808" b="1" dirty="0" smtClean="0">
                <a:solidFill>
                  <a:srgbClr val="ED1C24"/>
                </a:solidFill>
                <a:latin typeface="Segoe UI" panose="020B0502040204020203" pitchFamily="34" charset="0"/>
                <a:cs typeface="Segoe UI" panose="020B0502040204020203" pitchFamily="34" charset="0"/>
              </a:rPr>
              <a:t>Platelets</a:t>
            </a:r>
            <a:endParaRPr lang="en-GB" altLang="en-US" sz="1481" dirty="0">
              <a:solidFill>
                <a:srgbClr val="ED1C24"/>
              </a:solidFill>
              <a:latin typeface="Segoe UI" panose="020B0502040204020203" pitchFamily="34" charset="0"/>
              <a:cs typeface="Segoe UI" panose="020B0502040204020203" pitchFamily="34" charset="0"/>
            </a:endParaRPr>
          </a:p>
          <a:p>
            <a:pPr>
              <a:defRPr/>
            </a:pPr>
            <a:endParaRPr lang="en-GB" altLang="en-US" sz="3808" b="1" dirty="0" smtClean="0">
              <a:solidFill>
                <a:srgbClr val="ED1C24"/>
              </a:solidFill>
              <a:latin typeface="Segoe UI" panose="020B0502040204020203" pitchFamily="34" charset="0"/>
              <a:cs typeface="Segoe UI" panose="020B0502040204020203" pitchFamily="34" charset="0"/>
            </a:endParaRPr>
          </a:p>
          <a:p>
            <a:pPr>
              <a:defRPr/>
            </a:pPr>
            <a:r>
              <a:rPr lang="en-GB" altLang="en-US" sz="3808" b="1" dirty="0" smtClean="0">
                <a:solidFill>
                  <a:srgbClr val="ED1C24"/>
                </a:solidFill>
                <a:latin typeface="Segoe UI" panose="020B0502040204020203" pitchFamily="34" charset="0"/>
                <a:cs typeface="Segoe UI" panose="020B0502040204020203" pitchFamily="34" charset="0"/>
              </a:rPr>
              <a:t>Plasma</a:t>
            </a:r>
            <a:endParaRPr lang="en-GB" altLang="en-US" sz="3173" dirty="0">
              <a:solidFill>
                <a:srgbClr val="000000"/>
              </a:solidFill>
              <a:latin typeface="Segoe UI" panose="020B0502040204020203" pitchFamily="34" charset="0"/>
              <a:cs typeface="Segoe UI" panose="020B0502040204020203" pitchFamily="34" charset="0"/>
            </a:endParaRPr>
          </a:p>
        </p:txBody>
      </p:sp>
      <p:cxnSp>
        <p:nvCxnSpPr>
          <p:cNvPr id="22" name="Straight Connector 21"/>
          <p:cNvCxnSpPr/>
          <p:nvPr/>
        </p:nvCxnSpPr>
        <p:spPr>
          <a:xfrm flipH="1">
            <a:off x="3465089" y="1791385"/>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6"/>
          <p:cNvSpPr txBox="1">
            <a:spLocks noChangeArrowheads="1"/>
          </p:cNvSpPr>
          <p:nvPr/>
        </p:nvSpPr>
        <p:spPr bwMode="auto">
          <a:xfrm>
            <a:off x="3647384" y="2074411"/>
            <a:ext cx="3767376" cy="302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Last 35 days</a:t>
            </a:r>
            <a:endParaRPr lang="en-GB" altLang="en-US" sz="1481" dirty="0">
              <a:solidFill>
                <a:sysClr val="windowText" lastClr="000000"/>
              </a:solidFill>
              <a:latin typeface="Segoe UI" panose="020B0502040204020203" pitchFamily="34" charset="0"/>
              <a:cs typeface="Segoe UI" panose="020B0502040204020203" pitchFamily="34" charset="0"/>
            </a:endParaRPr>
          </a:p>
          <a:p>
            <a:pPr>
              <a:defRPr/>
            </a:pPr>
            <a:endParaRPr lang="en-GB" altLang="en-US" sz="3808" dirty="0" smtClean="0">
              <a:solidFill>
                <a:sysClr val="windowText" lastClr="000000"/>
              </a:solidFill>
              <a:latin typeface="Segoe UI" panose="020B0502040204020203" pitchFamily="34" charset="0"/>
              <a:cs typeface="Segoe UI" panose="020B0502040204020203" pitchFamily="34" charset="0"/>
            </a:endParaRPr>
          </a:p>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Last 7 days</a:t>
            </a:r>
            <a:endParaRPr lang="en-GB" altLang="en-US" sz="1481" dirty="0">
              <a:solidFill>
                <a:sysClr val="windowText" lastClr="000000"/>
              </a:solidFill>
              <a:latin typeface="Segoe UI" panose="020B0502040204020203" pitchFamily="34" charset="0"/>
              <a:cs typeface="Segoe UI" panose="020B0502040204020203" pitchFamily="34" charset="0"/>
            </a:endParaRPr>
          </a:p>
          <a:p>
            <a:pPr>
              <a:defRPr/>
            </a:pPr>
            <a:endParaRPr lang="en-GB" altLang="en-US" sz="3808" dirty="0" smtClean="0">
              <a:solidFill>
                <a:sysClr val="windowText" lastClr="000000"/>
              </a:solidFill>
              <a:latin typeface="Segoe UI" panose="020B0502040204020203" pitchFamily="34" charset="0"/>
              <a:cs typeface="Segoe UI" panose="020B0502040204020203" pitchFamily="34" charset="0"/>
            </a:endParaRPr>
          </a:p>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Lasts for 2 years</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cxnSp>
        <p:nvCxnSpPr>
          <p:cNvPr id="12" name="Straight Connector 11"/>
          <p:cNvCxnSpPr/>
          <p:nvPr/>
        </p:nvCxnSpPr>
        <p:spPr>
          <a:xfrm flipH="1">
            <a:off x="7414760" y="1791385"/>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3" name="TextBox 6"/>
          <p:cNvSpPr txBox="1">
            <a:spLocks noChangeArrowheads="1"/>
          </p:cNvSpPr>
          <p:nvPr/>
        </p:nvSpPr>
        <p:spPr bwMode="auto">
          <a:xfrm>
            <a:off x="7617826" y="2074411"/>
            <a:ext cx="3767376" cy="302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A&amp;E </a:t>
            </a:r>
            <a:endParaRPr lang="en-GB" altLang="en-US" sz="1481" dirty="0">
              <a:solidFill>
                <a:sysClr val="windowText" lastClr="000000"/>
              </a:solidFill>
              <a:latin typeface="Segoe UI" panose="020B0502040204020203" pitchFamily="34" charset="0"/>
              <a:cs typeface="Segoe UI" panose="020B0502040204020203" pitchFamily="34" charset="0"/>
            </a:endParaRPr>
          </a:p>
          <a:p>
            <a:pPr>
              <a:defRPr/>
            </a:pPr>
            <a:endParaRPr lang="en-GB" altLang="en-US" sz="3808" dirty="0" smtClean="0">
              <a:solidFill>
                <a:sysClr val="windowText" lastClr="000000"/>
              </a:solidFill>
              <a:latin typeface="Segoe UI" panose="020B0502040204020203" pitchFamily="34" charset="0"/>
              <a:cs typeface="Segoe UI" panose="020B0502040204020203" pitchFamily="34" charset="0"/>
            </a:endParaRPr>
          </a:p>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Cancers</a:t>
            </a:r>
            <a:endParaRPr lang="en-GB" altLang="en-US" sz="1481" dirty="0">
              <a:solidFill>
                <a:sysClr val="windowText" lastClr="000000"/>
              </a:solidFill>
              <a:latin typeface="Segoe UI" panose="020B0502040204020203" pitchFamily="34" charset="0"/>
              <a:cs typeface="Segoe UI" panose="020B0502040204020203" pitchFamily="34" charset="0"/>
            </a:endParaRPr>
          </a:p>
          <a:p>
            <a:pPr>
              <a:defRPr/>
            </a:pPr>
            <a:endParaRPr lang="en-GB" altLang="en-US" sz="3808" dirty="0" smtClean="0">
              <a:solidFill>
                <a:sysClr val="windowText" lastClr="000000"/>
              </a:solidFill>
              <a:latin typeface="Segoe UI" panose="020B0502040204020203" pitchFamily="34" charset="0"/>
              <a:cs typeface="Segoe UI" panose="020B0502040204020203" pitchFamily="34" charset="0"/>
            </a:endParaRPr>
          </a:p>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Heavy burns</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233627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What’s My Type?</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4" name="TextBox 6"/>
          <p:cNvSpPr txBox="1">
            <a:spLocks noChangeArrowheads="1"/>
          </p:cNvSpPr>
          <p:nvPr/>
        </p:nvSpPr>
        <p:spPr bwMode="auto">
          <a:xfrm>
            <a:off x="780559" y="1569084"/>
            <a:ext cx="10601313" cy="12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You will have </a:t>
            </a:r>
            <a:r>
              <a:rPr lang="en-GB" altLang="en-US" sz="3808" b="1" dirty="0" smtClean="0">
                <a:solidFill>
                  <a:srgbClr val="E2001A"/>
                </a:solidFill>
                <a:latin typeface="Segoe UI" panose="020B0502040204020203" pitchFamily="34" charset="0"/>
                <a:cs typeface="Segoe UI" panose="020B0502040204020203" pitchFamily="34" charset="0"/>
              </a:rPr>
              <a:t>one of four </a:t>
            </a:r>
            <a:r>
              <a:rPr lang="en-GB" altLang="en-US" sz="3808" dirty="0" smtClean="0">
                <a:solidFill>
                  <a:sysClr val="windowText" lastClr="000000"/>
                </a:solidFill>
                <a:latin typeface="Segoe UI" panose="020B0502040204020203" pitchFamily="34" charset="0"/>
                <a:cs typeface="Segoe UI" panose="020B0502040204020203" pitchFamily="34" charset="0"/>
              </a:rPr>
              <a:t>different blood types and each type has a </a:t>
            </a:r>
            <a:r>
              <a:rPr lang="en-GB" altLang="en-US" sz="3808" b="1" dirty="0" smtClean="0">
                <a:solidFill>
                  <a:srgbClr val="E2001A"/>
                </a:solidFill>
                <a:latin typeface="Segoe UI" panose="020B0502040204020203" pitchFamily="34" charset="0"/>
                <a:cs typeface="Segoe UI" panose="020B0502040204020203" pitchFamily="34" charset="0"/>
              </a:rPr>
              <a:t>positive and negative</a:t>
            </a:r>
            <a:r>
              <a:rPr lang="en-GB" altLang="en-US" sz="3808" dirty="0" smtClean="0">
                <a:solidFill>
                  <a:sysClr val="windowText" lastClr="000000"/>
                </a:solidFill>
                <a:latin typeface="Segoe UI" panose="020B0502040204020203" pitchFamily="34" charset="0"/>
                <a:cs typeface="Segoe UI" panose="020B0502040204020203" pitchFamily="34" charset="0"/>
              </a:rPr>
              <a:t>. </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grpSp>
        <p:nvGrpSpPr>
          <p:cNvPr id="21" name="Group 20"/>
          <p:cNvGrpSpPr/>
          <p:nvPr/>
        </p:nvGrpSpPr>
        <p:grpSpPr>
          <a:xfrm>
            <a:off x="780558" y="3652532"/>
            <a:ext cx="9926937" cy="1260000"/>
            <a:chOff x="780558" y="3486274"/>
            <a:chExt cx="9926937" cy="1260000"/>
          </a:xfrm>
        </p:grpSpPr>
        <p:grpSp>
          <p:nvGrpSpPr>
            <p:cNvPr id="20" name="Group 19"/>
            <p:cNvGrpSpPr/>
            <p:nvPr/>
          </p:nvGrpSpPr>
          <p:grpSpPr>
            <a:xfrm>
              <a:off x="780558" y="3486274"/>
              <a:ext cx="1260001" cy="1260000"/>
              <a:chOff x="1933597" y="3005968"/>
              <a:chExt cx="1260001" cy="1260000"/>
            </a:xfrm>
          </p:grpSpPr>
          <p:sp>
            <p:nvSpPr>
              <p:cNvPr id="4" name="Rounded Rectangle 3"/>
              <p:cNvSpPr/>
              <p:nvPr/>
            </p:nvSpPr>
            <p:spPr>
              <a:xfrm>
                <a:off x="1933598" y="3005968"/>
                <a:ext cx="1260000" cy="1260000"/>
              </a:xfrm>
              <a:prstGeom prst="roundRect">
                <a:avLst/>
              </a:prstGeom>
              <a:solidFill>
                <a:srgbClr val="E2001A"/>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1933597" y="3020287"/>
                <a:ext cx="1210133" cy="1200329"/>
              </a:xfrm>
              <a:prstGeom prst="rect">
                <a:avLst/>
              </a:prstGeom>
              <a:noFill/>
            </p:spPr>
            <p:txBody>
              <a:bodyPr wrap="square" rtlCol="0">
                <a:spAutoFit/>
              </a:bodyPr>
              <a:lstStyle/>
              <a:p>
                <a:pPr algn="ctr"/>
                <a:r>
                  <a:rPr lang="en-GB" sz="7200" dirty="0" smtClean="0">
                    <a:solidFill>
                      <a:schemeClr val="bg1"/>
                    </a:solidFill>
                    <a:effectLst>
                      <a:outerShdw blurRad="38100" dist="38100" dir="2700000" algn="tl">
                        <a:srgbClr val="000000">
                          <a:alpha val="43137"/>
                        </a:srgbClr>
                      </a:outerShdw>
                    </a:effectLst>
                  </a:rPr>
                  <a:t>A</a:t>
                </a:r>
                <a:endParaRPr lang="en-GB" sz="7200" dirty="0">
                  <a:solidFill>
                    <a:schemeClr val="bg1"/>
                  </a:solidFill>
                  <a:effectLst>
                    <a:outerShdw blurRad="38100" dist="38100" dir="2700000" algn="tl">
                      <a:srgbClr val="000000">
                        <a:alpha val="43137"/>
                      </a:srgbClr>
                    </a:outerShdw>
                  </a:effectLst>
                </a:endParaRPr>
              </a:p>
            </p:txBody>
          </p:sp>
        </p:grpSp>
        <p:grpSp>
          <p:nvGrpSpPr>
            <p:cNvPr id="23" name="Group 22"/>
            <p:cNvGrpSpPr/>
            <p:nvPr/>
          </p:nvGrpSpPr>
          <p:grpSpPr>
            <a:xfrm>
              <a:off x="3635181" y="3486274"/>
              <a:ext cx="1260000" cy="1260000"/>
              <a:chOff x="1933598" y="3005968"/>
              <a:chExt cx="1260000" cy="1260000"/>
            </a:xfrm>
          </p:grpSpPr>
          <p:sp>
            <p:nvSpPr>
              <p:cNvPr id="24" name="Rounded Rectangle 23"/>
              <p:cNvSpPr/>
              <p:nvPr/>
            </p:nvSpPr>
            <p:spPr>
              <a:xfrm>
                <a:off x="1933598" y="3005968"/>
                <a:ext cx="1260000" cy="1260000"/>
              </a:xfrm>
              <a:prstGeom prst="roundRect">
                <a:avLst/>
              </a:prstGeom>
              <a:solidFill>
                <a:srgbClr val="E2001A"/>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1961309" y="3020287"/>
                <a:ext cx="1210132" cy="1200329"/>
              </a:xfrm>
              <a:prstGeom prst="rect">
                <a:avLst/>
              </a:prstGeom>
              <a:noFill/>
            </p:spPr>
            <p:txBody>
              <a:bodyPr wrap="square" rtlCol="0">
                <a:spAutoFit/>
              </a:bodyPr>
              <a:lstStyle/>
              <a:p>
                <a:r>
                  <a:rPr lang="en-GB" sz="7200" dirty="0" smtClean="0">
                    <a:solidFill>
                      <a:schemeClr val="bg1"/>
                    </a:solidFill>
                    <a:effectLst>
                      <a:outerShdw blurRad="38100" dist="38100" dir="2700000" algn="tl">
                        <a:srgbClr val="000000">
                          <a:alpha val="43137"/>
                        </a:srgbClr>
                      </a:outerShdw>
                    </a:effectLst>
                  </a:rPr>
                  <a:t>AB</a:t>
                </a:r>
                <a:endParaRPr lang="en-GB" sz="7200" dirty="0">
                  <a:solidFill>
                    <a:schemeClr val="bg1"/>
                  </a:solidFill>
                  <a:effectLst>
                    <a:outerShdw blurRad="38100" dist="38100" dir="2700000" algn="tl">
                      <a:srgbClr val="000000">
                        <a:alpha val="43137"/>
                      </a:srgbClr>
                    </a:outerShdw>
                  </a:effectLst>
                </a:endParaRPr>
              </a:p>
            </p:txBody>
          </p:sp>
        </p:grpSp>
        <p:grpSp>
          <p:nvGrpSpPr>
            <p:cNvPr id="26" name="Group 25"/>
            <p:cNvGrpSpPr/>
            <p:nvPr/>
          </p:nvGrpSpPr>
          <p:grpSpPr>
            <a:xfrm>
              <a:off x="6695940" y="3486274"/>
              <a:ext cx="1260001" cy="1260000"/>
              <a:chOff x="1933597" y="3005968"/>
              <a:chExt cx="1260001" cy="1260000"/>
            </a:xfrm>
          </p:grpSpPr>
          <p:sp>
            <p:nvSpPr>
              <p:cNvPr id="27" name="Rounded Rectangle 26"/>
              <p:cNvSpPr/>
              <p:nvPr/>
            </p:nvSpPr>
            <p:spPr>
              <a:xfrm>
                <a:off x="1933598" y="3005968"/>
                <a:ext cx="1260000" cy="1260000"/>
              </a:xfrm>
              <a:prstGeom prst="roundRect">
                <a:avLst/>
              </a:prstGeom>
              <a:solidFill>
                <a:srgbClr val="E2001A"/>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1933597" y="3020287"/>
                <a:ext cx="1210133" cy="1200329"/>
              </a:xfrm>
              <a:prstGeom prst="rect">
                <a:avLst/>
              </a:prstGeom>
              <a:noFill/>
            </p:spPr>
            <p:txBody>
              <a:bodyPr wrap="square" rtlCol="0">
                <a:spAutoFit/>
              </a:bodyPr>
              <a:lstStyle/>
              <a:p>
                <a:pPr algn="ctr"/>
                <a:r>
                  <a:rPr lang="en-GB" sz="7200" dirty="0" smtClean="0">
                    <a:solidFill>
                      <a:schemeClr val="bg1"/>
                    </a:solidFill>
                    <a:effectLst>
                      <a:outerShdw blurRad="38100" dist="38100" dir="2700000" algn="tl">
                        <a:srgbClr val="000000">
                          <a:alpha val="43137"/>
                        </a:srgbClr>
                      </a:outerShdw>
                    </a:effectLst>
                  </a:rPr>
                  <a:t>B</a:t>
                </a:r>
                <a:endParaRPr lang="en-GB" sz="7200" dirty="0">
                  <a:solidFill>
                    <a:schemeClr val="bg1"/>
                  </a:solidFill>
                  <a:effectLst>
                    <a:outerShdw blurRad="38100" dist="38100" dir="2700000" algn="tl">
                      <a:srgbClr val="000000">
                        <a:alpha val="43137"/>
                      </a:srgbClr>
                    </a:outerShdw>
                  </a:effectLst>
                </a:endParaRPr>
              </a:p>
            </p:txBody>
          </p:sp>
        </p:grpSp>
        <p:grpSp>
          <p:nvGrpSpPr>
            <p:cNvPr id="29" name="Group 28"/>
            <p:cNvGrpSpPr/>
            <p:nvPr/>
          </p:nvGrpSpPr>
          <p:grpSpPr>
            <a:xfrm>
              <a:off x="9447495" y="3486274"/>
              <a:ext cx="1260000" cy="1260000"/>
              <a:chOff x="1933598" y="3005968"/>
              <a:chExt cx="1260000" cy="1260000"/>
            </a:xfrm>
          </p:grpSpPr>
          <p:sp>
            <p:nvSpPr>
              <p:cNvPr id="30" name="Rounded Rectangle 29"/>
              <p:cNvSpPr/>
              <p:nvPr/>
            </p:nvSpPr>
            <p:spPr>
              <a:xfrm>
                <a:off x="1933598" y="3005968"/>
                <a:ext cx="1260000" cy="1260000"/>
              </a:xfrm>
              <a:prstGeom prst="roundRect">
                <a:avLst/>
              </a:prstGeom>
              <a:solidFill>
                <a:srgbClr val="E2001A"/>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1933599" y="3020287"/>
                <a:ext cx="1210132" cy="1200329"/>
              </a:xfrm>
              <a:prstGeom prst="rect">
                <a:avLst/>
              </a:prstGeom>
              <a:noFill/>
            </p:spPr>
            <p:txBody>
              <a:bodyPr wrap="square" rtlCol="0">
                <a:spAutoFit/>
              </a:bodyPr>
              <a:lstStyle/>
              <a:p>
                <a:pPr algn="ctr"/>
                <a:r>
                  <a:rPr lang="en-GB" sz="7200" dirty="0" smtClean="0">
                    <a:solidFill>
                      <a:schemeClr val="bg1"/>
                    </a:solidFill>
                    <a:effectLst>
                      <a:outerShdw blurRad="38100" dist="38100" dir="2700000" algn="tl">
                        <a:srgbClr val="000000">
                          <a:alpha val="43137"/>
                        </a:srgbClr>
                      </a:outerShdw>
                    </a:effectLst>
                  </a:rPr>
                  <a:t>O</a:t>
                </a:r>
                <a:endParaRPr lang="en-GB" sz="7200" dirty="0">
                  <a:solidFill>
                    <a:schemeClr val="bg1"/>
                  </a:solidFill>
                  <a:effectLst>
                    <a:outerShdw blurRad="38100" dist="38100" dir="2700000" algn="tl">
                      <a:srgbClr val="000000">
                        <a:alpha val="43137"/>
                      </a:srgbClr>
                    </a:outerShdw>
                  </a:effectLst>
                </a:endParaRPr>
              </a:p>
            </p:txBody>
          </p:sp>
        </p:grpSp>
      </p:grpSp>
      <p:sp>
        <p:nvSpPr>
          <p:cNvPr id="32" name="Plus 31"/>
          <p:cNvSpPr/>
          <p:nvPr/>
        </p:nvSpPr>
        <p:spPr>
          <a:xfrm>
            <a:off x="2123901" y="3666851"/>
            <a:ext cx="720000" cy="720000"/>
          </a:xfrm>
          <a:prstGeom prst="mathPlus">
            <a:avLst>
              <a:gd name="adj1" fmla="val 11813"/>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Minus 32"/>
          <p:cNvSpPr/>
          <p:nvPr/>
        </p:nvSpPr>
        <p:spPr>
          <a:xfrm>
            <a:off x="2124011" y="4466618"/>
            <a:ext cx="720000" cy="360000"/>
          </a:xfrm>
          <a:prstGeom prst="mathMinus">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Plus 33"/>
          <p:cNvSpPr/>
          <p:nvPr/>
        </p:nvSpPr>
        <p:spPr>
          <a:xfrm>
            <a:off x="4978633" y="3666851"/>
            <a:ext cx="720000" cy="720000"/>
          </a:xfrm>
          <a:prstGeom prst="mathPlus">
            <a:avLst>
              <a:gd name="adj1" fmla="val 11813"/>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Minus 34"/>
          <p:cNvSpPr/>
          <p:nvPr/>
        </p:nvSpPr>
        <p:spPr>
          <a:xfrm>
            <a:off x="4978743" y="4466618"/>
            <a:ext cx="720000" cy="360000"/>
          </a:xfrm>
          <a:prstGeom prst="mathMinus">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Plus 35"/>
          <p:cNvSpPr/>
          <p:nvPr/>
        </p:nvSpPr>
        <p:spPr>
          <a:xfrm>
            <a:off x="8039503" y="3652532"/>
            <a:ext cx="720000" cy="720000"/>
          </a:xfrm>
          <a:prstGeom prst="mathPlus">
            <a:avLst>
              <a:gd name="adj1" fmla="val 11813"/>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Minus 36"/>
          <p:cNvSpPr/>
          <p:nvPr/>
        </p:nvSpPr>
        <p:spPr>
          <a:xfrm>
            <a:off x="8039613" y="4452299"/>
            <a:ext cx="720000" cy="360000"/>
          </a:xfrm>
          <a:prstGeom prst="mathMinus">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Plus 37"/>
          <p:cNvSpPr/>
          <p:nvPr/>
        </p:nvSpPr>
        <p:spPr>
          <a:xfrm>
            <a:off x="10728689" y="3652532"/>
            <a:ext cx="720000" cy="720000"/>
          </a:xfrm>
          <a:prstGeom prst="mathPlus">
            <a:avLst>
              <a:gd name="adj1" fmla="val 11813"/>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Minus 38"/>
          <p:cNvSpPr/>
          <p:nvPr/>
        </p:nvSpPr>
        <p:spPr>
          <a:xfrm>
            <a:off x="10728799" y="4452299"/>
            <a:ext cx="720000" cy="360000"/>
          </a:xfrm>
          <a:prstGeom prst="mathMinus">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42940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What’s My Type?</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4" name="TextBox 6"/>
          <p:cNvSpPr txBox="1">
            <a:spLocks noChangeArrowheads="1"/>
          </p:cNvSpPr>
          <p:nvPr/>
        </p:nvSpPr>
        <p:spPr bwMode="auto">
          <a:xfrm>
            <a:off x="4667583" y="1760110"/>
            <a:ext cx="6699036" cy="360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O negative is the </a:t>
            </a:r>
            <a:r>
              <a:rPr lang="en-GB" altLang="en-US" sz="3808" b="1" dirty="0" smtClean="0">
                <a:solidFill>
                  <a:srgbClr val="E2001A"/>
                </a:solidFill>
                <a:latin typeface="Segoe UI" panose="020B0502040204020203" pitchFamily="34" charset="0"/>
                <a:cs typeface="Segoe UI" panose="020B0502040204020203" pitchFamily="34" charset="0"/>
              </a:rPr>
              <a:t>universal blood type. </a:t>
            </a:r>
          </a:p>
          <a:p>
            <a:pPr>
              <a:defRPr/>
            </a:pPr>
            <a:endParaRPr lang="en-GB" altLang="en-US" sz="3808" dirty="0">
              <a:solidFill>
                <a:sysClr val="windowText" lastClr="000000"/>
              </a:solidFill>
              <a:latin typeface="Segoe UI" panose="020B0502040204020203" pitchFamily="34" charset="0"/>
              <a:cs typeface="Segoe UI" panose="020B0502040204020203" pitchFamily="34" charset="0"/>
            </a:endParaRPr>
          </a:p>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Anyone in this room can receive </a:t>
            </a:r>
            <a:r>
              <a:rPr lang="en-GB" altLang="en-US" sz="3808" b="1" dirty="0" smtClean="0">
                <a:solidFill>
                  <a:srgbClr val="E2001A"/>
                </a:solidFill>
                <a:latin typeface="Segoe UI" panose="020B0502040204020203" pitchFamily="34" charset="0"/>
                <a:cs typeface="Segoe UI" panose="020B0502040204020203" pitchFamily="34" charset="0"/>
              </a:rPr>
              <a:t>O- blood </a:t>
            </a:r>
            <a:r>
              <a:rPr lang="en-GB" altLang="en-US" sz="3808" dirty="0" smtClean="0">
                <a:solidFill>
                  <a:sysClr val="windowText" lastClr="000000"/>
                </a:solidFill>
                <a:latin typeface="Segoe UI" panose="020B0502040204020203" pitchFamily="34" charset="0"/>
                <a:cs typeface="Segoe UI" panose="020B0502040204020203" pitchFamily="34" charset="0"/>
              </a:rPr>
              <a:t>which makes it </a:t>
            </a:r>
            <a:r>
              <a:rPr lang="en-GB" altLang="en-US" sz="3808" b="1" dirty="0" smtClean="0">
                <a:solidFill>
                  <a:srgbClr val="E2001A"/>
                </a:solidFill>
                <a:latin typeface="Segoe UI" panose="020B0502040204020203" pitchFamily="34" charset="0"/>
                <a:cs typeface="Segoe UI" panose="020B0502040204020203" pitchFamily="34" charset="0"/>
              </a:rPr>
              <a:t>crucial</a:t>
            </a:r>
            <a:r>
              <a:rPr lang="en-GB" altLang="en-US" sz="3808" dirty="0" smtClean="0">
                <a:solidFill>
                  <a:sysClr val="windowText" lastClr="000000"/>
                </a:solidFill>
                <a:latin typeface="Segoe UI" panose="020B0502040204020203" pitchFamily="34" charset="0"/>
                <a:cs typeface="Segoe UI" panose="020B0502040204020203" pitchFamily="34" charset="0"/>
              </a:rPr>
              <a:t> for emergencies. </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grpSp>
        <p:nvGrpSpPr>
          <p:cNvPr id="3" name="Group 2"/>
          <p:cNvGrpSpPr/>
          <p:nvPr/>
        </p:nvGrpSpPr>
        <p:grpSpPr>
          <a:xfrm>
            <a:off x="374650" y="2424546"/>
            <a:ext cx="3393786" cy="2254211"/>
            <a:chOff x="554759" y="3044684"/>
            <a:chExt cx="1980000" cy="1260000"/>
          </a:xfrm>
        </p:grpSpPr>
        <p:grpSp>
          <p:nvGrpSpPr>
            <p:cNvPr id="29" name="Group 28"/>
            <p:cNvGrpSpPr/>
            <p:nvPr/>
          </p:nvGrpSpPr>
          <p:grpSpPr>
            <a:xfrm>
              <a:off x="554759" y="3044684"/>
              <a:ext cx="1260000" cy="1260000"/>
              <a:chOff x="1933598" y="3005968"/>
              <a:chExt cx="1260000" cy="1260000"/>
            </a:xfrm>
          </p:grpSpPr>
          <p:sp>
            <p:nvSpPr>
              <p:cNvPr id="30" name="Rounded Rectangle 29"/>
              <p:cNvSpPr/>
              <p:nvPr/>
            </p:nvSpPr>
            <p:spPr>
              <a:xfrm>
                <a:off x="1933598" y="3005968"/>
                <a:ext cx="1260000" cy="1260000"/>
              </a:xfrm>
              <a:prstGeom prst="roundRect">
                <a:avLst/>
              </a:prstGeom>
              <a:solidFill>
                <a:srgbClr val="E2001A"/>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1933599" y="3020287"/>
                <a:ext cx="1210132" cy="1238637"/>
              </a:xfrm>
              <a:prstGeom prst="rect">
                <a:avLst/>
              </a:prstGeom>
              <a:noFill/>
            </p:spPr>
            <p:txBody>
              <a:bodyPr wrap="square" rtlCol="0">
                <a:spAutoFit/>
              </a:bodyPr>
              <a:lstStyle/>
              <a:p>
                <a:pPr algn="ctr"/>
                <a:r>
                  <a:rPr lang="en-GB" sz="13800" dirty="0" smtClean="0">
                    <a:solidFill>
                      <a:schemeClr val="bg1"/>
                    </a:solidFill>
                    <a:effectLst>
                      <a:outerShdw blurRad="38100" dist="38100" dir="2700000" algn="tl">
                        <a:srgbClr val="000000">
                          <a:alpha val="43137"/>
                        </a:srgbClr>
                      </a:outerShdw>
                    </a:effectLst>
                  </a:rPr>
                  <a:t>O</a:t>
                </a:r>
                <a:endParaRPr lang="en-GB" sz="13800" dirty="0">
                  <a:solidFill>
                    <a:schemeClr val="bg1"/>
                  </a:solidFill>
                  <a:effectLst>
                    <a:outerShdw blurRad="38100" dist="38100" dir="2700000" algn="tl">
                      <a:srgbClr val="000000">
                        <a:alpha val="43137"/>
                      </a:srgbClr>
                    </a:outerShdw>
                  </a:effectLst>
                </a:endParaRPr>
              </a:p>
            </p:txBody>
          </p:sp>
        </p:grpSp>
        <p:sp>
          <p:nvSpPr>
            <p:cNvPr id="39" name="Minus 38"/>
            <p:cNvSpPr/>
            <p:nvPr/>
          </p:nvSpPr>
          <p:spPr>
            <a:xfrm>
              <a:off x="1814759" y="3479167"/>
              <a:ext cx="720000" cy="360000"/>
            </a:xfrm>
            <a:prstGeom prst="mathMinus">
              <a:avLst/>
            </a:prstGeom>
            <a:solidFill>
              <a:srgbClr val="E200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0" name="Straight Connector 39"/>
          <p:cNvCxnSpPr/>
          <p:nvPr/>
        </p:nvCxnSpPr>
        <p:spPr>
          <a:xfrm flipH="1">
            <a:off x="4033126" y="1763981"/>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6550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654223" y="862634"/>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Top tips before giving blood</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4" name="TextBox 6"/>
          <p:cNvSpPr txBox="1">
            <a:spLocks noChangeArrowheads="1"/>
          </p:cNvSpPr>
          <p:nvPr/>
        </p:nvSpPr>
        <p:spPr bwMode="auto">
          <a:xfrm>
            <a:off x="3158912" y="3028970"/>
            <a:ext cx="2614929" cy="12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Check you</a:t>
            </a:r>
          </a:p>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can give</a:t>
            </a:r>
          </a:p>
        </p:txBody>
      </p:sp>
      <p:grpSp>
        <p:nvGrpSpPr>
          <p:cNvPr id="12" name="Group 11"/>
          <p:cNvGrpSpPr>
            <a:grpSpLocks noChangeAspect="1"/>
          </p:cNvGrpSpPr>
          <p:nvPr/>
        </p:nvGrpSpPr>
        <p:grpSpPr>
          <a:xfrm>
            <a:off x="426582" y="2595721"/>
            <a:ext cx="2463353" cy="2463353"/>
            <a:chOff x="2301876" y="1071718"/>
            <a:chExt cx="2679293" cy="2679293"/>
          </a:xfrm>
        </p:grpSpPr>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1876" y="1071718"/>
              <a:ext cx="2679293" cy="2679293"/>
            </a:xfrm>
            <a:prstGeom prst="rect">
              <a:avLst/>
            </a:prstGeom>
          </p:spPr>
        </p:pic>
        <p:pic>
          <p:nvPicPr>
            <p:cNvPr id="6" name="Picture 5"/>
            <p:cNvPicPr>
              <a:picLocks noChangeAspect="1"/>
            </p:cNvPicPr>
            <p:nvPr/>
          </p:nvPicPr>
          <p:blipFill rotWithShape="1">
            <a:blip r:embed="rId8"/>
            <a:srcRect t="3125" r="51120" b="20419"/>
            <a:stretch/>
          </p:blipFill>
          <p:spPr>
            <a:xfrm>
              <a:off x="2469805" y="1450976"/>
              <a:ext cx="2354607" cy="1473199"/>
            </a:xfrm>
            <a:prstGeom prst="rect">
              <a:avLst/>
            </a:prstGeom>
          </p:spPr>
        </p:pic>
      </p:grpSp>
      <p:pic>
        <p:nvPicPr>
          <p:cNvPr id="15" name="Picture 14"/>
          <p:cNvPicPr>
            <a:picLocks noChangeAspect="1"/>
          </p:cNvPicPr>
          <p:nvPr/>
        </p:nvPicPr>
        <p:blipFill rotWithShape="1">
          <a:blip r:embed="rId9">
            <a:extLst>
              <a:ext uri="{28A0092B-C50C-407E-A947-70E740481C1C}">
                <a14:useLocalDpi xmlns:a14="http://schemas.microsoft.com/office/drawing/2010/main" val="0"/>
              </a:ext>
            </a:extLst>
          </a:blip>
          <a:srcRect r="81084" b="31556"/>
          <a:stretch/>
        </p:blipFill>
        <p:spPr>
          <a:xfrm>
            <a:off x="6585624" y="3985329"/>
            <a:ext cx="1282413" cy="1631714"/>
          </a:xfrm>
          <a:prstGeom prst="rect">
            <a:avLst/>
          </a:prstGeom>
        </p:spPr>
      </p:pic>
      <p:sp>
        <p:nvSpPr>
          <p:cNvPr id="16" name="TextBox 6"/>
          <p:cNvSpPr txBox="1">
            <a:spLocks noChangeArrowheads="1"/>
          </p:cNvSpPr>
          <p:nvPr/>
        </p:nvSpPr>
        <p:spPr bwMode="auto">
          <a:xfrm>
            <a:off x="8396204" y="2078459"/>
            <a:ext cx="2109433"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Eat well</a:t>
            </a:r>
          </a:p>
        </p:txBody>
      </p:sp>
      <p:sp>
        <p:nvSpPr>
          <p:cNvPr id="17" name="TextBox 6"/>
          <p:cNvSpPr txBox="1">
            <a:spLocks noChangeArrowheads="1"/>
          </p:cNvSpPr>
          <p:nvPr/>
        </p:nvSpPr>
        <p:spPr bwMode="auto">
          <a:xfrm>
            <a:off x="8396204" y="4576762"/>
            <a:ext cx="3629540" cy="67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Stay hydrated</a:t>
            </a:r>
          </a:p>
        </p:txBody>
      </p:sp>
      <p:cxnSp>
        <p:nvCxnSpPr>
          <p:cNvPr id="18" name="Straight Connector 17"/>
          <p:cNvCxnSpPr/>
          <p:nvPr/>
        </p:nvCxnSpPr>
        <p:spPr>
          <a:xfrm flipH="1">
            <a:off x="5967030" y="1921020"/>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1026" name="Picture 6" descr="image0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85624" y="1645400"/>
            <a:ext cx="1499597" cy="137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350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What you need to know</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4" name="TextBox 6"/>
          <p:cNvSpPr txBox="1">
            <a:spLocks noChangeArrowheads="1"/>
          </p:cNvSpPr>
          <p:nvPr/>
        </p:nvSpPr>
        <p:spPr bwMode="auto">
          <a:xfrm>
            <a:off x="1845427" y="1418943"/>
            <a:ext cx="5054137" cy="12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The whole process takes up to </a:t>
            </a:r>
            <a:r>
              <a:rPr lang="en-GB" altLang="en-US" sz="3808" b="1" dirty="0" smtClean="0">
                <a:solidFill>
                  <a:srgbClr val="E2001A"/>
                </a:solidFill>
                <a:latin typeface="Segoe UI" panose="020B0502040204020203" pitchFamily="34" charset="0"/>
                <a:cs typeface="Segoe UI" panose="020B0502040204020203" pitchFamily="34" charset="0"/>
              </a:rPr>
              <a:t>one hour.</a:t>
            </a:r>
            <a:endParaRPr lang="en-GB" altLang="en-US" sz="3173" b="1" dirty="0">
              <a:solidFill>
                <a:srgbClr val="E2001A"/>
              </a:solidFill>
              <a:latin typeface="Segoe UI" panose="020B0502040204020203" pitchFamily="34" charset="0"/>
              <a:cs typeface="Segoe UI" panose="020B0502040204020203" pitchFamily="34" charset="0"/>
            </a:endParaRPr>
          </a:p>
        </p:txBody>
      </p:sp>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l="686" t="13804" r="80073" b="32230"/>
          <a:stretch/>
        </p:blipFill>
        <p:spPr>
          <a:xfrm>
            <a:off x="432262" y="1452193"/>
            <a:ext cx="1213659" cy="1197034"/>
          </a:xfrm>
          <a:prstGeom prst="rect">
            <a:avLst/>
          </a:prstGeom>
        </p:spPr>
      </p:pic>
      <p:sp>
        <p:nvSpPr>
          <p:cNvPr id="11" name="TextBox 6"/>
          <p:cNvSpPr txBox="1">
            <a:spLocks noChangeArrowheads="1"/>
          </p:cNvSpPr>
          <p:nvPr/>
        </p:nvSpPr>
        <p:spPr bwMode="auto">
          <a:xfrm>
            <a:off x="1845427" y="3162843"/>
            <a:ext cx="5054137" cy="12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Donating only takes </a:t>
            </a:r>
            <a:r>
              <a:rPr lang="en-GB" altLang="en-US" sz="3808" b="1" dirty="0" smtClean="0">
                <a:solidFill>
                  <a:srgbClr val="E2001A"/>
                </a:solidFill>
                <a:latin typeface="Segoe UI" panose="020B0502040204020203" pitchFamily="34" charset="0"/>
                <a:cs typeface="Segoe UI" panose="020B0502040204020203" pitchFamily="34" charset="0"/>
              </a:rPr>
              <a:t>five to ten minutes.</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rotWithShape="1">
          <a:blip r:embed="rId7">
            <a:extLst>
              <a:ext uri="{28A0092B-C50C-407E-A947-70E740481C1C}">
                <a14:useLocalDpi xmlns:a14="http://schemas.microsoft.com/office/drawing/2010/main" val="0"/>
              </a:ext>
            </a:extLst>
          </a:blip>
          <a:srcRect l="-373" t="12492" r="79770" b="32721"/>
          <a:stretch/>
        </p:blipFill>
        <p:spPr>
          <a:xfrm>
            <a:off x="399011" y="3154458"/>
            <a:ext cx="1280160" cy="1197032"/>
          </a:xfrm>
          <a:prstGeom prst="rect">
            <a:avLst/>
          </a:prstGeom>
        </p:spPr>
      </p:pic>
      <p:sp>
        <p:nvSpPr>
          <p:cNvPr id="12" name="TextBox 6"/>
          <p:cNvSpPr txBox="1">
            <a:spLocks noChangeArrowheads="1"/>
          </p:cNvSpPr>
          <p:nvPr/>
        </p:nvSpPr>
        <p:spPr bwMode="auto">
          <a:xfrm>
            <a:off x="1845427" y="4791500"/>
            <a:ext cx="5054137" cy="12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808" dirty="0" smtClean="0">
                <a:solidFill>
                  <a:sysClr val="windowText" lastClr="000000"/>
                </a:solidFill>
                <a:latin typeface="Segoe UI" panose="020B0502040204020203" pitchFamily="34" charset="0"/>
                <a:cs typeface="Segoe UI" panose="020B0502040204020203" pitchFamily="34" charset="0"/>
              </a:rPr>
              <a:t>No time limit on the tea and biscuits.</a:t>
            </a:r>
            <a:endParaRPr lang="en-GB" altLang="en-US" sz="3173" dirty="0">
              <a:solidFill>
                <a:sysClr val="windowText" lastClr="000000"/>
              </a:solidFill>
              <a:latin typeface="Segoe UI" panose="020B0502040204020203" pitchFamily="34" charset="0"/>
              <a:cs typeface="Segoe UI" panose="020B0502040204020203" pitchFamily="34" charset="0"/>
            </a:endParaRPr>
          </a:p>
        </p:txBody>
      </p:sp>
      <p:pic>
        <p:nvPicPr>
          <p:cNvPr id="6" name="Picture 5"/>
          <p:cNvPicPr>
            <a:picLocks noChangeAspect="1"/>
          </p:cNvPicPr>
          <p:nvPr/>
        </p:nvPicPr>
        <p:blipFill rotWithShape="1">
          <a:blip r:embed="rId8">
            <a:extLst>
              <a:ext uri="{28A0092B-C50C-407E-A947-70E740481C1C}">
                <a14:useLocalDpi xmlns:a14="http://schemas.microsoft.com/office/drawing/2010/main" val="0"/>
              </a:ext>
            </a:extLst>
          </a:blip>
          <a:srcRect t="13269" r="80882" b="33458"/>
          <a:stretch/>
        </p:blipFill>
        <p:spPr>
          <a:xfrm>
            <a:off x="521971" y="4856721"/>
            <a:ext cx="1157200" cy="1133879"/>
          </a:xfrm>
          <a:prstGeom prst="rect">
            <a:avLst/>
          </a:prstGeom>
        </p:spPr>
      </p:pic>
    </p:spTree>
    <p:extLst>
      <p:ext uri="{BB962C8B-B14F-4D97-AF65-F5344CB8AC3E}">
        <p14:creationId xmlns:p14="http://schemas.microsoft.com/office/powerpoint/2010/main" val="2693602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6"/>
          <p:cNvSpPr txBox="1">
            <a:spLocks noChangeArrowheads="1"/>
          </p:cNvSpPr>
          <p:nvPr/>
        </p:nvSpPr>
        <p:spPr bwMode="auto">
          <a:xfrm>
            <a:off x="8213209" y="5346630"/>
            <a:ext cx="72865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3500" dirty="0" smtClean="0">
                <a:solidFill>
                  <a:sysClr val="windowText" lastClr="000000"/>
                </a:solidFill>
                <a:latin typeface="FS Me Heavy" panose="02000000000000000000" pitchFamily="50" charset="0"/>
                <a:cs typeface="Segoe UI" panose="020B0502040204020203" pitchFamily="34" charset="0"/>
              </a:rPr>
              <a:t>16</a:t>
            </a:r>
            <a:endParaRPr lang="en-GB" altLang="en-US" sz="3500" dirty="0">
              <a:solidFill>
                <a:sysClr val="windowText" lastClr="000000"/>
              </a:solidFill>
              <a:latin typeface="FS Me Heavy" panose="02000000000000000000" pitchFamily="50" charset="0"/>
              <a:cs typeface="Segoe UI" panose="020B0502040204020203" pitchFamily="34" charset="0"/>
            </a:endParaRPr>
          </a:p>
        </p:txBody>
      </p:sp>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395666" y="953624"/>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What might stop you donating?</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
        <p:nvSpPr>
          <p:cNvPr id="16" name="TextBox 6"/>
          <p:cNvSpPr txBox="1">
            <a:spLocks noChangeArrowheads="1"/>
          </p:cNvSpPr>
          <p:nvPr/>
        </p:nvSpPr>
        <p:spPr bwMode="auto">
          <a:xfrm>
            <a:off x="3890211" y="1152948"/>
            <a:ext cx="36050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b="1" dirty="0" smtClean="0">
                <a:solidFill>
                  <a:srgbClr val="E2001A"/>
                </a:solidFill>
                <a:latin typeface="Segoe UI" panose="020B0502040204020203" pitchFamily="34" charset="0"/>
                <a:cs typeface="Segoe UI" panose="020B0502040204020203" pitchFamily="34" charset="0"/>
              </a:rPr>
              <a:t>Four month </a:t>
            </a:r>
            <a:r>
              <a:rPr lang="en-GB" altLang="en-US" sz="2800" dirty="0" smtClean="0">
                <a:solidFill>
                  <a:sysClr val="windowText" lastClr="000000"/>
                </a:solidFill>
                <a:latin typeface="Segoe UI" panose="020B0502040204020203" pitchFamily="34" charset="0"/>
                <a:cs typeface="Segoe UI" panose="020B0502040204020203" pitchFamily="34" charset="0"/>
              </a:rPr>
              <a:t>deferral</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23" name="TextBox 6"/>
          <p:cNvSpPr txBox="1">
            <a:spLocks noChangeArrowheads="1"/>
          </p:cNvSpPr>
          <p:nvPr/>
        </p:nvSpPr>
        <p:spPr bwMode="auto">
          <a:xfrm>
            <a:off x="4958278" y="2040134"/>
            <a:ext cx="2163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Piercings</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2954" y="1937268"/>
            <a:ext cx="788984" cy="788984"/>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43313" y="5233506"/>
            <a:ext cx="933179" cy="933179"/>
          </a:xfrm>
          <a:prstGeom prst="rect">
            <a:avLst/>
          </a:prstGeom>
        </p:spPr>
      </p:pic>
      <p:pic>
        <p:nvPicPr>
          <p:cNvPr id="26" name="Picture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84174" y="3128002"/>
            <a:ext cx="675181" cy="675181"/>
          </a:xfrm>
          <a:prstGeom prst="rect">
            <a:avLst/>
          </a:prstGeom>
        </p:spPr>
      </p:pic>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45953" y="4226076"/>
            <a:ext cx="736123" cy="736123"/>
          </a:xfrm>
          <a:prstGeom prst="rect">
            <a:avLst/>
          </a:prstGeom>
        </p:spPr>
      </p:pic>
      <p:sp>
        <p:nvSpPr>
          <p:cNvPr id="28" name="TextBox 6"/>
          <p:cNvSpPr txBox="1">
            <a:spLocks noChangeArrowheads="1"/>
          </p:cNvSpPr>
          <p:nvPr/>
        </p:nvSpPr>
        <p:spPr bwMode="auto">
          <a:xfrm>
            <a:off x="4960405" y="3228798"/>
            <a:ext cx="2163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Tattoos</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29" name="TextBox 6"/>
          <p:cNvSpPr txBox="1">
            <a:spLocks noChangeArrowheads="1"/>
          </p:cNvSpPr>
          <p:nvPr/>
        </p:nvSpPr>
        <p:spPr bwMode="auto">
          <a:xfrm>
            <a:off x="4996464" y="4265441"/>
            <a:ext cx="3165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Microblading</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30" name="TextBox 6"/>
          <p:cNvSpPr txBox="1">
            <a:spLocks noChangeArrowheads="1"/>
          </p:cNvSpPr>
          <p:nvPr/>
        </p:nvSpPr>
        <p:spPr bwMode="auto">
          <a:xfrm>
            <a:off x="5023256" y="5416410"/>
            <a:ext cx="3165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Lip fillers etc.</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31" name="TextBox 6"/>
          <p:cNvSpPr txBox="1">
            <a:spLocks noChangeArrowheads="1"/>
          </p:cNvSpPr>
          <p:nvPr/>
        </p:nvSpPr>
        <p:spPr bwMode="auto">
          <a:xfrm>
            <a:off x="169632" y="1152948"/>
            <a:ext cx="3343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b="1" dirty="0" smtClean="0">
                <a:solidFill>
                  <a:srgbClr val="E2001A"/>
                </a:solidFill>
                <a:latin typeface="Segoe UI" panose="020B0502040204020203" pitchFamily="34" charset="0"/>
                <a:cs typeface="Segoe UI" panose="020B0502040204020203" pitchFamily="34" charset="0"/>
              </a:rPr>
              <a:t>Possible </a:t>
            </a:r>
            <a:r>
              <a:rPr lang="en-GB" altLang="en-US" sz="2800" dirty="0" smtClean="0">
                <a:latin typeface="Segoe UI" panose="020B0502040204020203" pitchFamily="34" charset="0"/>
                <a:cs typeface="Segoe UI" panose="020B0502040204020203" pitchFamily="34" charset="0"/>
              </a:rPr>
              <a:t>deferral</a:t>
            </a:r>
            <a:endParaRPr lang="en-GB" altLang="en-US" sz="2800" dirty="0">
              <a:latin typeface="Segoe UI" panose="020B0502040204020203" pitchFamily="34" charset="0"/>
              <a:cs typeface="Segoe UI" panose="020B0502040204020203" pitchFamily="34" charset="0"/>
            </a:endParaRPr>
          </a:p>
        </p:txBody>
      </p:sp>
      <p:sp>
        <p:nvSpPr>
          <p:cNvPr id="32" name="TextBox 6"/>
          <p:cNvSpPr txBox="1">
            <a:spLocks noChangeArrowheads="1"/>
          </p:cNvSpPr>
          <p:nvPr/>
        </p:nvSpPr>
        <p:spPr bwMode="auto">
          <a:xfrm>
            <a:off x="1078178" y="1878261"/>
            <a:ext cx="255488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Meds/</a:t>
            </a:r>
            <a:br>
              <a:rPr lang="en-GB" altLang="en-US" sz="2800" dirty="0" smtClean="0">
                <a:solidFill>
                  <a:sysClr val="windowText" lastClr="000000"/>
                </a:solidFill>
                <a:latin typeface="Segoe UI" panose="020B0502040204020203" pitchFamily="34" charset="0"/>
                <a:cs typeface="Segoe UI" panose="020B0502040204020203" pitchFamily="34" charset="0"/>
              </a:rPr>
            </a:br>
            <a:r>
              <a:rPr lang="en-GB" altLang="en-US" sz="2800" dirty="0" smtClean="0">
                <a:solidFill>
                  <a:sysClr val="windowText" lastClr="000000"/>
                </a:solidFill>
                <a:latin typeface="Segoe UI" panose="020B0502040204020203" pitchFamily="34" charset="0"/>
                <a:cs typeface="Segoe UI" panose="020B0502040204020203" pitchFamily="34" charset="0"/>
              </a:rPr>
              <a:t>conditions</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37" name="TextBox 6"/>
          <p:cNvSpPr txBox="1">
            <a:spLocks noChangeArrowheads="1"/>
          </p:cNvSpPr>
          <p:nvPr/>
        </p:nvSpPr>
        <p:spPr bwMode="auto">
          <a:xfrm>
            <a:off x="1093674" y="3246689"/>
            <a:ext cx="2163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Weight</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pic>
        <p:nvPicPr>
          <p:cNvPr id="40" name="Picture 3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0903" y="3139088"/>
            <a:ext cx="698988" cy="698988"/>
          </a:xfrm>
          <a:prstGeom prst="rect">
            <a:avLst/>
          </a:prstGeom>
        </p:spPr>
      </p:pic>
      <p:pic>
        <p:nvPicPr>
          <p:cNvPr id="41" name="Picture 4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1329" y="2041317"/>
            <a:ext cx="749771" cy="749771"/>
          </a:xfrm>
          <a:prstGeom prst="rect">
            <a:avLst/>
          </a:prstGeom>
        </p:spPr>
      </p:pic>
      <p:pic>
        <p:nvPicPr>
          <p:cNvPr id="4" name="Picture 3"/>
          <p:cNvPicPr>
            <a:picLocks noChangeAspect="1"/>
          </p:cNvPicPr>
          <p:nvPr/>
        </p:nvPicPr>
        <p:blipFill>
          <a:blip r:embed="rId13"/>
          <a:stretch>
            <a:fillRect/>
          </a:stretch>
        </p:blipFill>
        <p:spPr>
          <a:xfrm>
            <a:off x="171791" y="4144898"/>
            <a:ext cx="868033" cy="868033"/>
          </a:xfrm>
          <a:prstGeom prst="rect">
            <a:avLst/>
          </a:prstGeom>
        </p:spPr>
      </p:pic>
      <p:pic>
        <p:nvPicPr>
          <p:cNvPr id="33" name="Picture 3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3883" y="5267510"/>
            <a:ext cx="789369" cy="789369"/>
          </a:xfrm>
          <a:prstGeom prst="rect">
            <a:avLst/>
          </a:prstGeom>
        </p:spPr>
      </p:pic>
      <p:sp>
        <p:nvSpPr>
          <p:cNvPr id="34" name="TextBox 6"/>
          <p:cNvSpPr txBox="1">
            <a:spLocks noChangeArrowheads="1"/>
          </p:cNvSpPr>
          <p:nvPr/>
        </p:nvSpPr>
        <p:spPr bwMode="auto">
          <a:xfrm>
            <a:off x="8257609" y="1152948"/>
            <a:ext cx="38691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b="1" dirty="0" smtClean="0">
                <a:solidFill>
                  <a:srgbClr val="E2001A"/>
                </a:solidFill>
                <a:latin typeface="Segoe UI" panose="020B0502040204020203" pitchFamily="34" charset="0"/>
                <a:cs typeface="Segoe UI" panose="020B0502040204020203" pitchFamily="34" charset="0"/>
              </a:rPr>
              <a:t>On the day</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35" name="TextBox 6"/>
          <p:cNvSpPr txBox="1">
            <a:spLocks noChangeArrowheads="1"/>
          </p:cNvSpPr>
          <p:nvPr/>
        </p:nvSpPr>
        <p:spPr bwMode="auto">
          <a:xfrm>
            <a:off x="9078218" y="2081021"/>
            <a:ext cx="33281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Feeling unwell</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36" name="TextBox 6"/>
          <p:cNvSpPr txBox="1">
            <a:spLocks noChangeArrowheads="1"/>
          </p:cNvSpPr>
          <p:nvPr/>
        </p:nvSpPr>
        <p:spPr bwMode="auto">
          <a:xfrm>
            <a:off x="9074688" y="3228798"/>
            <a:ext cx="33281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Not drinking</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38" name="TextBox 6"/>
          <p:cNvSpPr txBox="1">
            <a:spLocks noChangeArrowheads="1"/>
          </p:cNvSpPr>
          <p:nvPr/>
        </p:nvSpPr>
        <p:spPr bwMode="auto">
          <a:xfrm>
            <a:off x="9074688" y="4291498"/>
            <a:ext cx="33281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Not eating</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39" name="TextBox 6"/>
          <p:cNvSpPr txBox="1">
            <a:spLocks noChangeArrowheads="1"/>
          </p:cNvSpPr>
          <p:nvPr/>
        </p:nvSpPr>
        <p:spPr bwMode="auto">
          <a:xfrm>
            <a:off x="1146124" y="4301807"/>
            <a:ext cx="2163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Travel</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sp>
        <p:nvSpPr>
          <p:cNvPr id="42" name="TextBox 6"/>
          <p:cNvSpPr txBox="1">
            <a:spLocks noChangeArrowheads="1"/>
          </p:cNvSpPr>
          <p:nvPr/>
        </p:nvSpPr>
        <p:spPr bwMode="auto">
          <a:xfrm>
            <a:off x="1128450" y="5202431"/>
            <a:ext cx="206790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Dental </a:t>
            </a:r>
          </a:p>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treatment</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15" cstate="print">
            <a:extLst>
              <a:ext uri="{BEBA8EAE-BF5A-486C-A8C5-ECC9F3942E4B}">
                <a14:imgProps xmlns:a14="http://schemas.microsoft.com/office/drawing/2010/main">
                  <a14:imgLayer r:embed="rId16">
                    <a14:imgEffect>
                      <a14:backgroundRemoval t="0" b="100000" l="9766" r="89844"/>
                    </a14:imgEffect>
                  </a14:imgLayer>
                </a14:imgProps>
              </a:ext>
              <a:ext uri="{28A0092B-C50C-407E-A947-70E740481C1C}">
                <a14:useLocalDpi xmlns:a14="http://schemas.microsoft.com/office/drawing/2010/main" val="0"/>
              </a:ext>
            </a:extLst>
          </a:blip>
          <a:stretch>
            <a:fillRect/>
          </a:stretch>
        </p:blipFill>
        <p:spPr>
          <a:xfrm>
            <a:off x="8199507" y="3039651"/>
            <a:ext cx="810018" cy="810018"/>
          </a:xfrm>
          <a:prstGeom prst="rect">
            <a:avLst/>
          </a:prstGeom>
        </p:spPr>
      </p:pic>
      <p:pic>
        <p:nvPicPr>
          <p:cNvPr id="43" name="Picture 6" descr="image00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29095" y="4122773"/>
            <a:ext cx="906446" cy="82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51132" y="2019379"/>
            <a:ext cx="704532" cy="704532"/>
          </a:xfrm>
          <a:prstGeom prst="rect">
            <a:avLst/>
          </a:prstGeom>
        </p:spPr>
      </p:pic>
      <p:cxnSp>
        <p:nvCxnSpPr>
          <p:cNvPr id="44" name="Straight Connector 43"/>
          <p:cNvCxnSpPr/>
          <p:nvPr/>
        </p:nvCxnSpPr>
        <p:spPr>
          <a:xfrm flipH="1">
            <a:off x="3390225" y="1914422"/>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flipH="1">
            <a:off x="7751715" y="1899074"/>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46" name="TextBox 6"/>
          <p:cNvSpPr txBox="1">
            <a:spLocks noChangeArrowheads="1"/>
          </p:cNvSpPr>
          <p:nvPr/>
        </p:nvSpPr>
        <p:spPr bwMode="auto">
          <a:xfrm>
            <a:off x="9056308" y="5369840"/>
            <a:ext cx="2391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GB" altLang="en-US" sz="2800" dirty="0" smtClean="0">
                <a:solidFill>
                  <a:sysClr val="windowText" lastClr="000000"/>
                </a:solidFill>
                <a:latin typeface="Segoe UI" panose="020B0502040204020203" pitchFamily="34" charset="0"/>
                <a:cs typeface="Segoe UI" panose="020B0502040204020203" pitchFamily="34" charset="0"/>
              </a:rPr>
              <a:t>Aged 17+</a:t>
            </a:r>
            <a:endParaRPr lang="en-GB" altLang="en-US" sz="2800" dirty="0">
              <a:solidFill>
                <a:sysClr val="windowText" lastClr="000000"/>
              </a:solidFill>
              <a:latin typeface="Segoe UI" panose="020B0502040204020203" pitchFamily="34" charset="0"/>
              <a:cs typeface="Segoe UI" panose="020B0502040204020203" pitchFamily="34" charset="0"/>
            </a:endParaRPr>
          </a:p>
        </p:txBody>
      </p:sp>
      <p:pic>
        <p:nvPicPr>
          <p:cNvPr id="6" name="Picture 5"/>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189201" y="5274714"/>
            <a:ext cx="752659" cy="752659"/>
          </a:xfrm>
          <a:prstGeom prst="rect">
            <a:avLst/>
          </a:prstGeom>
        </p:spPr>
      </p:pic>
    </p:spTree>
    <p:extLst>
      <p:ext uri="{BB962C8B-B14F-4D97-AF65-F5344CB8AC3E}">
        <p14:creationId xmlns:p14="http://schemas.microsoft.com/office/powerpoint/2010/main" val="22207992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On the day…</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pic>
        <p:nvPicPr>
          <p:cNvPr id="11" name="Content Placeholder 4"/>
          <p:cNvPicPr>
            <a:picLocks noChangeAspect="1"/>
          </p:cNvPicPr>
          <p:nvPr/>
        </p:nvPicPr>
        <p:blipFill>
          <a:blip r:embed="rId7"/>
          <a:stretch>
            <a:fillRect/>
          </a:stretch>
        </p:blipFill>
        <p:spPr>
          <a:xfrm>
            <a:off x="130437" y="1037595"/>
            <a:ext cx="2762392" cy="2393900"/>
          </a:xfrm>
          <a:prstGeom prst="rect">
            <a:avLst/>
          </a:prstGeom>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8"/>
          <a:stretch>
            <a:fillRect/>
          </a:stretch>
        </p:blipFill>
        <p:spPr>
          <a:xfrm>
            <a:off x="1267510" y="3195269"/>
            <a:ext cx="2627823" cy="2056172"/>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9"/>
          <a:stretch>
            <a:fillRect/>
          </a:stretch>
        </p:blipFill>
        <p:spPr>
          <a:xfrm>
            <a:off x="9489966" y="4031818"/>
            <a:ext cx="2435058" cy="2062820"/>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p:cNvPicPr>
          <p:nvPr/>
        </p:nvPicPr>
        <p:blipFill>
          <a:blip r:embed="rId10"/>
          <a:stretch>
            <a:fillRect/>
          </a:stretch>
        </p:blipFill>
        <p:spPr>
          <a:xfrm>
            <a:off x="3017034" y="987213"/>
            <a:ext cx="3518536" cy="2568000"/>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rotWithShape="1">
          <a:blip r:embed="rId11"/>
          <a:srcRect l="7689" t="24139"/>
          <a:stretch/>
        </p:blipFill>
        <p:spPr>
          <a:xfrm>
            <a:off x="5730582" y="1391395"/>
            <a:ext cx="2949101" cy="1936524"/>
          </a:xfrm>
          <a:prstGeom prst="rect">
            <a:avLst/>
          </a:prstGeom>
          <a:ln>
            <a:noFill/>
          </a:ln>
          <a:effectLst>
            <a:outerShdw blurRad="292100" dist="139700" dir="2700000" algn="tl" rotWithShape="0">
              <a:srgbClr val="333333">
                <a:alpha val="65000"/>
              </a:srgbClr>
            </a:outerShdw>
          </a:effectLst>
        </p:spPr>
      </p:pic>
      <p:pic>
        <p:nvPicPr>
          <p:cNvPr id="17" name="Picture 16"/>
          <p:cNvPicPr>
            <a:picLocks noChangeAspect="1"/>
          </p:cNvPicPr>
          <p:nvPr/>
        </p:nvPicPr>
        <p:blipFill>
          <a:blip r:embed="rId12"/>
          <a:stretch>
            <a:fillRect/>
          </a:stretch>
        </p:blipFill>
        <p:spPr>
          <a:xfrm>
            <a:off x="137340" y="4032206"/>
            <a:ext cx="2255585" cy="2184683"/>
          </a:xfrm>
          <a:prstGeom prst="rect">
            <a:avLst/>
          </a:prstGeom>
          <a:ln>
            <a:noFill/>
          </a:ln>
          <a:effectLst>
            <a:outerShdw blurRad="292100" dist="139700" dir="2700000" algn="tl" rotWithShape="0">
              <a:srgbClr val="333333">
                <a:alpha val="65000"/>
              </a:srgbClr>
            </a:outerShdw>
          </a:effectLst>
        </p:spPr>
      </p:pic>
      <p:pic>
        <p:nvPicPr>
          <p:cNvPr id="18" name="Picture 17"/>
          <p:cNvPicPr>
            <a:picLocks noChangeAspect="1"/>
          </p:cNvPicPr>
          <p:nvPr/>
        </p:nvPicPr>
        <p:blipFill>
          <a:blip r:embed="rId13"/>
          <a:stretch>
            <a:fillRect/>
          </a:stretch>
        </p:blipFill>
        <p:spPr>
          <a:xfrm>
            <a:off x="6221331" y="3077836"/>
            <a:ext cx="3436556" cy="2173605"/>
          </a:xfrm>
          <a:prstGeom prst="rect">
            <a:avLst/>
          </a:prstGeom>
          <a:ln>
            <a:noFill/>
          </a:ln>
          <a:effectLst>
            <a:outerShdw blurRad="292100" dist="139700" dir="2700000" algn="tl" rotWithShape="0">
              <a:srgbClr val="333333">
                <a:alpha val="65000"/>
              </a:srgbClr>
            </a:outerShdw>
          </a:effectLst>
        </p:spPr>
      </p:pic>
      <p:pic>
        <p:nvPicPr>
          <p:cNvPr id="19" name="Picture 6" descr="image001"/>
          <p:cNvPicPr>
            <a:picLocks noChangeAspect="1" noChangeArrowheads="1"/>
          </p:cNvPicPr>
          <p:nvPr/>
        </p:nvPicPr>
        <p:blipFill>
          <a:blip r:embed="rId14"/>
          <a:srcRect/>
          <a:stretch>
            <a:fillRect/>
          </a:stretch>
        </p:blipFill>
        <p:spPr bwMode="auto">
          <a:xfrm>
            <a:off x="3849352" y="3218656"/>
            <a:ext cx="2700942" cy="28759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 descr="image001"/>
          <p:cNvPicPr>
            <a:picLocks noChangeAspect="1" noChangeArrowheads="1"/>
          </p:cNvPicPr>
          <p:nvPr/>
        </p:nvPicPr>
        <p:blipFill>
          <a:blip r:embed="rId15"/>
          <a:srcRect/>
          <a:stretch>
            <a:fillRect/>
          </a:stretch>
        </p:blipFill>
        <p:spPr bwMode="auto">
          <a:xfrm>
            <a:off x="8519406" y="1037595"/>
            <a:ext cx="3372300" cy="24505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16"/>
          <a:srcRect l="11481" t="12762" r="18423" b="34666"/>
          <a:stretch>
            <a:fillRect/>
          </a:stretch>
        </p:blipFill>
        <p:spPr bwMode="auto">
          <a:xfrm>
            <a:off x="9999909" y="2026382"/>
            <a:ext cx="2133722" cy="2131506"/>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295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VIDEO OF PORTHCAWL PERSON</a:t>
            </a:r>
            <a:endParaRPr lang="en-GB" sz="3600" dirty="0">
              <a:solidFill>
                <a:schemeClr val="bg1"/>
              </a:solidFill>
              <a:latin typeface="FS Me" panose="02000506040000020004" pitchFamily="50" charset="0"/>
            </a:endParaRPr>
          </a:p>
        </p:txBody>
      </p:sp>
      <p:pic>
        <p:nvPicPr>
          <p:cNvPr id="3" name="KfpO5jtAcms"/>
          <p:cNvPicPr>
            <a:picLocks noRot="1" noChangeAspect="1"/>
          </p:cNvPicPr>
          <p:nvPr>
            <a:videoFile r:link="rId1"/>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24537845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1013"/>
          <a:stretch/>
        </p:blipFill>
        <p:spPr>
          <a:xfrm>
            <a:off x="6489804" y="845935"/>
            <a:ext cx="5688341" cy="5479255"/>
          </a:xfrm>
          <a:prstGeom prst="rect">
            <a:avLst/>
          </a:prstGeom>
        </p:spPr>
      </p:pic>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80110" y="178180"/>
            <a:ext cx="10155381" cy="655007"/>
          </a:xfrm>
        </p:spPr>
        <p:txBody>
          <a:bodyPr>
            <a:normAutofit/>
          </a:bodyPr>
          <a:lstStyle/>
          <a:p>
            <a:r>
              <a:rPr lang="en-GB" sz="3600" dirty="0" smtClean="0">
                <a:solidFill>
                  <a:schemeClr val="bg1"/>
                </a:solidFill>
                <a:latin typeface="FS Me" panose="02000506040000020004" pitchFamily="50" charset="0"/>
              </a:rPr>
              <a:t>Benefits to giving blood </a:t>
            </a:r>
            <a:endParaRPr lang="en-GB" sz="3600" dirty="0">
              <a:solidFill>
                <a:schemeClr val="bg1"/>
              </a:solidFill>
              <a:latin typeface="FS Me" panose="02000506040000020004" pitchFamily="50" charset="0"/>
            </a:endParaRPr>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pic>
        <p:nvPicPr>
          <p:cNvPr id="14" name="Picture 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34302" y="1394048"/>
            <a:ext cx="2072375" cy="207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83869" y="1547301"/>
            <a:ext cx="1897530" cy="2022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ontent Placeholder 2"/>
          <p:cNvSpPr txBox="1">
            <a:spLocks/>
          </p:cNvSpPr>
          <p:nvPr/>
        </p:nvSpPr>
        <p:spPr bwMode="auto">
          <a:xfrm>
            <a:off x="4426412" y="4019851"/>
            <a:ext cx="313053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20000"/>
              </a:lnSpc>
              <a:spcBef>
                <a:spcPts val="1000"/>
              </a:spcBef>
              <a:buFontTx/>
              <a:buNone/>
            </a:pPr>
            <a:r>
              <a:rPr lang="en-GB" altLang="en-US" sz="2400" dirty="0" smtClean="0">
                <a:latin typeface="FS Me Light" panose="02000506040000020004" pitchFamily="50" charset="0"/>
              </a:rPr>
              <a:t>Feeling good about </a:t>
            </a:r>
            <a:r>
              <a:rPr lang="en-GB" altLang="en-US" sz="2400" b="1" dirty="0" smtClean="0">
                <a:solidFill>
                  <a:srgbClr val="FF0000"/>
                </a:solidFill>
                <a:latin typeface="FS Me Light" panose="02000506040000020004" pitchFamily="50" charset="0"/>
              </a:rPr>
              <a:t>giving blood </a:t>
            </a:r>
            <a:r>
              <a:rPr lang="en-GB" altLang="en-US" sz="2400" dirty="0" smtClean="0">
                <a:latin typeface="FS Me Light" panose="02000506040000020004" pitchFamily="50" charset="0"/>
              </a:rPr>
              <a:t>and supporting your community </a:t>
            </a:r>
            <a:endParaRPr lang="en-GB" altLang="en-US" sz="1050" dirty="0">
              <a:latin typeface="FS Me Light" panose="02000506040000020004" pitchFamily="50" charset="0"/>
            </a:endParaRPr>
          </a:p>
          <a:p>
            <a:pPr algn="ctr" eaLnBrk="1" hangingPunct="1">
              <a:lnSpc>
                <a:spcPct val="90000"/>
              </a:lnSpc>
              <a:spcBef>
                <a:spcPts val="1000"/>
              </a:spcBef>
              <a:buFontTx/>
              <a:buAutoNum type="arabicPeriod"/>
            </a:pPr>
            <a:endParaRPr lang="en-GB" altLang="en-US" sz="1050" dirty="0">
              <a:latin typeface="FS Me Light" panose="02000506040000020004" pitchFamily="50" charset="0"/>
            </a:endParaRPr>
          </a:p>
          <a:p>
            <a:pPr algn="ctr" eaLnBrk="1" hangingPunct="1">
              <a:lnSpc>
                <a:spcPct val="90000"/>
              </a:lnSpc>
              <a:spcBef>
                <a:spcPts val="1000"/>
              </a:spcBef>
              <a:buFontTx/>
              <a:buAutoNum type="arabicPeriod"/>
            </a:pPr>
            <a:endParaRPr lang="en-GB" altLang="en-US" sz="600" dirty="0">
              <a:latin typeface="FS Me Light" panose="02000506040000020004" pitchFamily="50" charset="0"/>
            </a:endParaRPr>
          </a:p>
          <a:p>
            <a:pPr algn="ctr" eaLnBrk="1" hangingPunct="1">
              <a:lnSpc>
                <a:spcPct val="90000"/>
              </a:lnSpc>
              <a:spcBef>
                <a:spcPts val="1000"/>
              </a:spcBef>
              <a:buFontTx/>
              <a:buAutoNum type="arabicPeriod"/>
            </a:pPr>
            <a:endParaRPr lang="en-GB" altLang="en-US" sz="600" dirty="0">
              <a:latin typeface="FS Me Light" panose="02000506040000020004" pitchFamily="50" charset="0"/>
            </a:endParaRPr>
          </a:p>
          <a:p>
            <a:pPr algn="ctr" eaLnBrk="1" hangingPunct="1">
              <a:lnSpc>
                <a:spcPct val="90000"/>
              </a:lnSpc>
              <a:spcBef>
                <a:spcPts val="1000"/>
              </a:spcBef>
              <a:buFontTx/>
              <a:buAutoNum type="arabicPeriod"/>
            </a:pPr>
            <a:endParaRPr lang="en-GB" altLang="en-US" sz="600" dirty="0">
              <a:latin typeface="FS Me Light" panose="02000506040000020004" pitchFamily="50" charset="0"/>
            </a:endParaRPr>
          </a:p>
          <a:p>
            <a:pPr algn="ctr" eaLnBrk="1" hangingPunct="1">
              <a:lnSpc>
                <a:spcPct val="90000"/>
              </a:lnSpc>
              <a:spcBef>
                <a:spcPts val="1000"/>
              </a:spcBef>
              <a:buFontTx/>
              <a:buNone/>
            </a:pPr>
            <a:r>
              <a:rPr lang="en-GB" altLang="en-US" sz="600" dirty="0">
                <a:latin typeface="FS Me Light" panose="02000506040000020004" pitchFamily="50" charset="0"/>
              </a:rPr>
              <a:t> </a:t>
            </a:r>
          </a:p>
          <a:p>
            <a:pPr algn="ctr" eaLnBrk="1" hangingPunct="1">
              <a:lnSpc>
                <a:spcPct val="90000"/>
              </a:lnSpc>
              <a:spcBef>
                <a:spcPts val="1000"/>
              </a:spcBef>
            </a:pPr>
            <a:endParaRPr lang="en-GB" altLang="en-US" sz="600" dirty="0">
              <a:latin typeface="FS Me Light" panose="02000506040000020004" pitchFamily="50" charset="0"/>
            </a:endParaRPr>
          </a:p>
        </p:txBody>
      </p:sp>
      <p:sp>
        <p:nvSpPr>
          <p:cNvPr id="18" name="Content Placeholder 2"/>
          <p:cNvSpPr txBox="1">
            <a:spLocks/>
          </p:cNvSpPr>
          <p:nvPr/>
        </p:nvSpPr>
        <p:spPr bwMode="auto">
          <a:xfrm>
            <a:off x="8552456" y="4073927"/>
            <a:ext cx="28495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20000"/>
              </a:lnSpc>
              <a:spcBef>
                <a:spcPts val="1000"/>
              </a:spcBef>
              <a:buFontTx/>
              <a:buNone/>
            </a:pPr>
            <a:r>
              <a:rPr lang="en-GB" altLang="en-US" sz="2400" dirty="0" smtClean="0">
                <a:latin typeface="FS Me Light" panose="02000506040000020004" pitchFamily="50" charset="0"/>
              </a:rPr>
              <a:t>Something </a:t>
            </a:r>
            <a:r>
              <a:rPr lang="en-GB" altLang="en-US" sz="2400" dirty="0" smtClean="0">
                <a:solidFill>
                  <a:srgbClr val="FF0000"/>
                </a:solidFill>
                <a:latin typeface="FS Me Light" panose="02000506040000020004" pitchFamily="50" charset="0"/>
              </a:rPr>
              <a:t>great to add </a:t>
            </a:r>
            <a:r>
              <a:rPr lang="en-GB" altLang="en-US" sz="2400" dirty="0" smtClean="0">
                <a:latin typeface="FS Me Light" panose="02000506040000020004" pitchFamily="50" charset="0"/>
              </a:rPr>
              <a:t>to your C.V </a:t>
            </a:r>
            <a:endParaRPr lang="en-GB" altLang="en-US" sz="2400" dirty="0">
              <a:latin typeface="FS Me Light" panose="02000506040000020004" pitchFamily="50" charset="0"/>
            </a:endParaRPr>
          </a:p>
          <a:p>
            <a:pPr algn="ctr" eaLnBrk="1" hangingPunct="1">
              <a:lnSpc>
                <a:spcPct val="90000"/>
              </a:lnSpc>
              <a:spcBef>
                <a:spcPts val="1000"/>
              </a:spcBef>
              <a:buFontTx/>
              <a:buAutoNum type="arabicPeriod"/>
            </a:pPr>
            <a:endParaRPr lang="en-GB" altLang="en-US" sz="2400" dirty="0">
              <a:latin typeface="FS Me Light" panose="02000506040000020004" pitchFamily="50" charset="0"/>
            </a:endParaRPr>
          </a:p>
          <a:p>
            <a:pPr algn="ctr" eaLnBrk="1" hangingPunct="1">
              <a:lnSpc>
                <a:spcPct val="90000"/>
              </a:lnSpc>
              <a:spcBef>
                <a:spcPts val="1000"/>
              </a:spcBef>
              <a:buFontTx/>
              <a:buAutoNum type="arabicPeriod"/>
            </a:pPr>
            <a:endParaRPr lang="en-GB" altLang="en-US" sz="2400" dirty="0">
              <a:latin typeface="FS Me Light" panose="02000506040000020004" pitchFamily="50" charset="0"/>
            </a:endParaRPr>
          </a:p>
          <a:p>
            <a:pPr algn="ctr" eaLnBrk="1" hangingPunct="1">
              <a:lnSpc>
                <a:spcPct val="90000"/>
              </a:lnSpc>
              <a:spcBef>
                <a:spcPts val="1000"/>
              </a:spcBef>
              <a:buFontTx/>
              <a:buAutoNum type="arabicPeriod"/>
            </a:pPr>
            <a:endParaRPr lang="en-GB" altLang="en-US" sz="2400" dirty="0">
              <a:latin typeface="FS Me Light" panose="02000506040000020004" pitchFamily="50" charset="0"/>
            </a:endParaRPr>
          </a:p>
          <a:p>
            <a:pPr algn="ctr" eaLnBrk="1" hangingPunct="1">
              <a:lnSpc>
                <a:spcPct val="90000"/>
              </a:lnSpc>
              <a:spcBef>
                <a:spcPts val="1000"/>
              </a:spcBef>
              <a:buFontTx/>
              <a:buNone/>
            </a:pPr>
            <a:r>
              <a:rPr lang="en-GB" altLang="en-US" sz="2400" dirty="0">
                <a:latin typeface="FS Me Light" panose="02000506040000020004" pitchFamily="50" charset="0"/>
              </a:rPr>
              <a:t> </a:t>
            </a:r>
          </a:p>
          <a:p>
            <a:pPr algn="ctr" eaLnBrk="1" hangingPunct="1">
              <a:lnSpc>
                <a:spcPct val="90000"/>
              </a:lnSpc>
              <a:spcBef>
                <a:spcPts val="1000"/>
              </a:spcBef>
            </a:pPr>
            <a:endParaRPr lang="en-GB" altLang="en-US" sz="2400" dirty="0">
              <a:latin typeface="FS Me Light" panose="02000506040000020004" pitchFamily="50" charset="0"/>
            </a:endParaRPr>
          </a:p>
        </p:txBody>
      </p:sp>
      <p:pic>
        <p:nvPicPr>
          <p:cNvPr id="20" name="Picture 1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111094" y="1587732"/>
            <a:ext cx="1833995" cy="183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ontent Placeholder 2"/>
          <p:cNvSpPr txBox="1">
            <a:spLocks/>
          </p:cNvSpPr>
          <p:nvPr/>
        </p:nvSpPr>
        <p:spPr bwMode="auto">
          <a:xfrm>
            <a:off x="547553" y="4088916"/>
            <a:ext cx="25701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20000"/>
              </a:lnSpc>
              <a:spcBef>
                <a:spcPts val="1000"/>
              </a:spcBef>
              <a:buFontTx/>
              <a:buNone/>
            </a:pPr>
            <a:r>
              <a:rPr lang="en-GB" altLang="en-US" sz="2400" dirty="0" smtClean="0">
                <a:latin typeface="FS Me Light" panose="02000506040000020004" pitchFamily="50" charset="0"/>
              </a:rPr>
              <a:t>Giving the </a:t>
            </a:r>
            <a:r>
              <a:rPr lang="en-GB" altLang="en-US" sz="2400" dirty="0" smtClean="0">
                <a:solidFill>
                  <a:srgbClr val="FF0000"/>
                </a:solidFill>
                <a:latin typeface="FS Me Light" panose="02000506040000020004" pitchFamily="50" charset="0"/>
              </a:rPr>
              <a:t>gift of life </a:t>
            </a:r>
            <a:r>
              <a:rPr lang="en-GB" altLang="en-US" sz="2400" dirty="0" smtClean="0">
                <a:latin typeface="FS Me Light" panose="02000506040000020004" pitchFamily="50" charset="0"/>
              </a:rPr>
              <a:t>to help a patient in need </a:t>
            </a:r>
            <a:endParaRPr lang="en-GB" altLang="en-US" sz="2400" dirty="0">
              <a:latin typeface="FS Me Light" panose="02000506040000020004" pitchFamily="50" charset="0"/>
            </a:endParaRPr>
          </a:p>
        </p:txBody>
      </p:sp>
      <p:cxnSp>
        <p:nvCxnSpPr>
          <p:cNvPr id="15" name="Straight Connector 14"/>
          <p:cNvCxnSpPr/>
          <p:nvPr/>
        </p:nvCxnSpPr>
        <p:spPr>
          <a:xfrm flipH="1">
            <a:off x="3861291" y="1914422"/>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8070378" y="1899074"/>
            <a:ext cx="13854" cy="3588353"/>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59703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893538"/>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pic>
        <p:nvPicPr>
          <p:cNvPr id="6" name="7QvVN0tuTPY"/>
          <p:cNvPicPr>
            <a:picLocks noRot="1" noChangeAspect="1"/>
          </p:cNvPicPr>
          <p:nvPr>
            <a:videoFile r:link="rId1"/>
          </p:nvPr>
        </p:nvPicPr>
        <p:blipFill>
          <a:blip r:embed="rId6"/>
          <a:stretch>
            <a:fillRect/>
          </a:stretch>
        </p:blipFill>
        <p:spPr>
          <a:xfrm>
            <a:off x="-12700" y="0"/>
            <a:ext cx="12204700" cy="6865144"/>
          </a:xfrm>
          <a:prstGeom prst="rect">
            <a:avLst/>
          </a:prstGeom>
        </p:spPr>
      </p:pic>
    </p:spTree>
    <p:extLst>
      <p:ext uri="{BB962C8B-B14F-4D97-AF65-F5344CB8AC3E}">
        <p14:creationId xmlns:p14="http://schemas.microsoft.com/office/powerpoint/2010/main" val="42912838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cTn>
                <p:tgtEl>
                  <p:spTgt spid="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750289"/>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523999" y="1294734"/>
            <a:ext cx="9144000" cy="1196254"/>
          </a:xfrm>
        </p:spPr>
        <p:txBody>
          <a:bodyPr>
            <a:noAutofit/>
          </a:bodyPr>
          <a:lstStyle/>
          <a:p>
            <a:r>
              <a:rPr lang="en-GB" sz="8800" dirty="0" smtClean="0">
                <a:solidFill>
                  <a:schemeClr val="bg1"/>
                </a:solidFill>
                <a:latin typeface="FS Me" panose="02000506040000020004" pitchFamily="50" charset="0"/>
              </a:rPr>
              <a:t>Social media</a:t>
            </a:r>
            <a:endParaRPr lang="en-GB" sz="8800" dirty="0">
              <a:solidFill>
                <a:schemeClr val="bg1"/>
              </a:solidFill>
              <a:latin typeface="FS Me" panose="02000506040000020004" pitchFamily="50" charset="0"/>
            </a:endParaRPr>
          </a:p>
        </p:txBody>
      </p:sp>
      <p:sp>
        <p:nvSpPr>
          <p:cNvPr id="3" name="Subtitle 2"/>
          <p:cNvSpPr>
            <a:spLocks noGrp="1"/>
          </p:cNvSpPr>
          <p:nvPr>
            <p:ph type="subTitle" idx="1"/>
          </p:nvPr>
        </p:nvSpPr>
        <p:spPr>
          <a:xfrm>
            <a:off x="1523999" y="601977"/>
            <a:ext cx="9144000" cy="623485"/>
          </a:xfrm>
        </p:spPr>
        <p:txBody>
          <a:bodyPr>
            <a:normAutofit/>
          </a:bodyPr>
          <a:lstStyle/>
          <a:p>
            <a:r>
              <a:rPr lang="en-GB" sz="2800" dirty="0" smtClean="0">
                <a:solidFill>
                  <a:schemeClr val="bg1"/>
                </a:solidFill>
                <a:latin typeface="FS Me Light" panose="02000506040000020004" pitchFamily="50" charset="0"/>
              </a:rPr>
              <a:t>Remember to follow us on</a:t>
            </a:r>
            <a:endParaRPr lang="en-GB" sz="2800" dirty="0">
              <a:solidFill>
                <a:schemeClr val="bg1"/>
              </a:solidFill>
              <a:latin typeface="FS Me Light" panose="02000506040000020004" pitchFamily="50" charset="0"/>
            </a:endParaRPr>
          </a:p>
        </p:txBody>
      </p:sp>
      <p:sp>
        <p:nvSpPr>
          <p:cNvPr id="5" name="Rectangle 4"/>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5009" y="5364554"/>
            <a:ext cx="1841982" cy="95452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4996" y="3092965"/>
            <a:ext cx="3802007" cy="1140277"/>
          </a:xfrm>
          <a:prstGeom prst="rect">
            <a:avLst/>
          </a:prstGeom>
        </p:spPr>
      </p:pic>
    </p:spTree>
    <p:extLst>
      <p:ext uri="{BB962C8B-B14F-4D97-AF65-F5344CB8AC3E}">
        <p14:creationId xmlns:p14="http://schemas.microsoft.com/office/powerpoint/2010/main" val="1469555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750289"/>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524000" y="2313709"/>
            <a:ext cx="9144000" cy="1196254"/>
          </a:xfrm>
        </p:spPr>
        <p:txBody>
          <a:bodyPr>
            <a:normAutofit/>
          </a:bodyPr>
          <a:lstStyle/>
          <a:p>
            <a:r>
              <a:rPr lang="en-GB" dirty="0" smtClean="0">
                <a:solidFill>
                  <a:schemeClr val="bg1"/>
                </a:solidFill>
                <a:latin typeface="FS Me" panose="02000506040000020004" pitchFamily="50" charset="0"/>
              </a:rPr>
              <a:t>Questions?</a:t>
            </a:r>
            <a:endParaRPr lang="en-GB" dirty="0">
              <a:solidFill>
                <a:schemeClr val="bg1"/>
              </a:solidFill>
              <a:latin typeface="FS Me" panose="02000506040000020004" pitchFamily="50" charset="0"/>
            </a:endParaRPr>
          </a:p>
        </p:txBody>
      </p:sp>
      <p:sp>
        <p:nvSpPr>
          <p:cNvPr id="3" name="Subtitle 2"/>
          <p:cNvSpPr>
            <a:spLocks noGrp="1"/>
          </p:cNvSpPr>
          <p:nvPr>
            <p:ph type="subTitle" idx="1"/>
          </p:nvPr>
        </p:nvSpPr>
        <p:spPr/>
        <p:txBody>
          <a:bodyPr>
            <a:normAutofit/>
          </a:bodyPr>
          <a:lstStyle/>
          <a:p>
            <a:r>
              <a:rPr lang="en-GB" sz="2800" dirty="0" smtClean="0">
                <a:solidFill>
                  <a:schemeClr val="bg1"/>
                </a:solidFill>
                <a:latin typeface="FS Me Light" panose="02000506040000020004" pitchFamily="50" charset="0"/>
              </a:rPr>
              <a:t>Thank you for listening</a:t>
            </a:r>
            <a:endParaRPr lang="en-GB" sz="2800" dirty="0">
              <a:solidFill>
                <a:schemeClr val="bg1"/>
              </a:solidFill>
              <a:latin typeface="FS Me Light" panose="02000506040000020004" pitchFamily="50" charset="0"/>
            </a:endParaRPr>
          </a:p>
        </p:txBody>
      </p:sp>
      <p:sp>
        <p:nvSpPr>
          <p:cNvPr id="5" name="Rectangle 4"/>
          <p:cNvSpPr/>
          <p:nvPr/>
        </p:nvSpPr>
        <p:spPr>
          <a:xfrm>
            <a:off x="0" y="6216889"/>
            <a:ext cx="12192000" cy="625511"/>
          </a:xfrm>
          <a:prstGeom prst="rect">
            <a:avLst/>
          </a:prstGeom>
          <a:solidFill>
            <a:srgbClr val="E2001A"/>
          </a:solidFill>
          <a:ln>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7495" y="124467"/>
            <a:ext cx="1318249" cy="68312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7495" y="6354927"/>
            <a:ext cx="1318249" cy="395362"/>
          </a:xfrm>
          <a:prstGeom prst="rect">
            <a:avLst/>
          </a:prstGeom>
        </p:spPr>
      </p:pic>
    </p:spTree>
    <p:extLst>
      <p:ext uri="{BB962C8B-B14F-4D97-AF65-F5344CB8AC3E}">
        <p14:creationId xmlns:p14="http://schemas.microsoft.com/office/powerpoint/2010/main" val="14266472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4971</TotalTime>
  <Words>1005</Words>
  <Application>Microsoft Office PowerPoint</Application>
  <PresentationFormat>Widescreen</PresentationFormat>
  <Paragraphs>154</Paragraphs>
  <Slides>17</Slides>
  <Notes>12</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Calibri Light</vt:lpstr>
      <vt:lpstr>FS Me</vt:lpstr>
      <vt:lpstr>FS Me Heavy</vt:lpstr>
      <vt:lpstr>FS Me Light</vt:lpstr>
      <vt:lpstr>Segoe UI</vt:lpstr>
      <vt:lpstr>Office Theme</vt:lpstr>
      <vt:lpstr>Everything you need to know</vt:lpstr>
      <vt:lpstr>About Welsh Blood</vt:lpstr>
      <vt:lpstr>Why donate?</vt:lpstr>
      <vt:lpstr>How many people donate?</vt:lpstr>
      <vt:lpstr>How many people donate?</vt:lpstr>
      <vt:lpstr>What’s in a donation?</vt:lpstr>
      <vt:lpstr>What’s My Type?</vt:lpstr>
      <vt:lpstr>What’s My Type?</vt:lpstr>
      <vt:lpstr>Top tips before giving blood</vt:lpstr>
      <vt:lpstr>What you need to know</vt:lpstr>
      <vt:lpstr>What might stop you donating?</vt:lpstr>
      <vt:lpstr>On the day…</vt:lpstr>
      <vt:lpstr>VIDEO OF PORTHCAWL PERSON</vt:lpstr>
      <vt:lpstr>Benefits to giving blood </vt:lpstr>
      <vt:lpstr>PowerPoint Presentation</vt:lpstr>
      <vt:lpstr>Social media</vt:lpstr>
      <vt:lpstr>Questions?</vt:lpstr>
    </vt:vector>
  </TitlesOfParts>
  <Company>Welsh Blood Service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 slides</dc:title>
  <dc:creator>Andrew Harris (Welsh Blood Service, Collections)</dc:creator>
  <cp:lastModifiedBy>Andrew Harris (Welsh Blood Service, Collections)</cp:lastModifiedBy>
  <cp:revision>82</cp:revision>
  <dcterms:created xsi:type="dcterms:W3CDTF">2019-03-08T14:21:02Z</dcterms:created>
  <dcterms:modified xsi:type="dcterms:W3CDTF">2020-06-29T08:11:50Z</dcterms:modified>
</cp:coreProperties>
</file>