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5"/>
  </p:notesMasterIdLst>
  <p:sldIdLst>
    <p:sldId id="256" r:id="rId2"/>
    <p:sldId id="275" r:id="rId3"/>
    <p:sldId id="276" r:id="rId4"/>
    <p:sldId id="279" r:id="rId5"/>
    <p:sldId id="280" r:id="rId6"/>
    <p:sldId id="277" r:id="rId7"/>
    <p:sldId id="278" r:id="rId8"/>
    <p:sldId id="281" r:id="rId9"/>
    <p:sldId id="282" r:id="rId10"/>
    <p:sldId id="285" r:id="rId11"/>
    <p:sldId id="284" r:id="rId12"/>
    <p:sldId id="293" r:id="rId13"/>
    <p:sldId id="286" r:id="rId14"/>
    <p:sldId id="291" r:id="rId15"/>
    <p:sldId id="288" r:id="rId16"/>
    <p:sldId id="298" r:id="rId17"/>
    <p:sldId id="295" r:id="rId18"/>
    <p:sldId id="299" r:id="rId19"/>
    <p:sldId id="297" r:id="rId20"/>
    <p:sldId id="296" r:id="rId21"/>
    <p:sldId id="292" r:id="rId22"/>
    <p:sldId id="290" r:id="rId23"/>
    <p:sldId id="29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C90C9A-FBC9-1210-6999-C8E4E00AEA43}" v="212" dt="2022-09-28T13:56:03.692"/>
    <p1510:client id="{D7A50D6C-60C4-475D-95C2-1B2952898F02}" v="14" dt="2022-09-29T09:50:08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279C4-87D5-4AB0-B24B-F200C9FE92B4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18398-42A9-474D-AD0B-5C4C1279A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7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05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161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8398-42A9-474D-AD0B-5C4C1279A90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64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48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72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14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62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052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932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66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886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76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287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10970896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7"/>
            <a:ext cx="10973135" cy="42367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5033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46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51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05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13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09600" y="1207826"/>
            <a:ext cx="6796687" cy="6550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609265" y="1980176"/>
            <a:ext cx="6797021" cy="41460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5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4C679-1B99-4578-B0D5-8335972F44B0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C7D81-A860-4E05-BBB4-BB859585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87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.png"/><Relationship Id="rId15" Type="http://schemas.microsoft.com/office/2007/relationships/hdphoto" Target="../media/hdphoto2.wdp"/><Relationship Id="rId10" Type="http://schemas.openxmlformats.org/officeDocument/2006/relationships/image" Target="../media/image18.png"/><Relationship Id="rId19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png"/><Relationship Id="rId3" Type="http://schemas.microsoft.com/office/2007/relationships/hdphoto" Target="../media/hdphoto1.wdp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2.png"/><Relationship Id="rId10" Type="http://schemas.openxmlformats.org/officeDocument/2006/relationships/image" Target="../media/image30.jpeg"/><Relationship Id="rId4" Type="http://schemas.openxmlformats.org/officeDocument/2006/relationships/image" Target="../media/image1.png"/><Relationship Id="rId9" Type="http://schemas.openxmlformats.org/officeDocument/2006/relationships/image" Target="../media/image29.jpeg"/><Relationship Id="rId1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KfpO5jtAcms?feature=oembed" TargetMode="External"/><Relationship Id="rId6" Type="http://schemas.openxmlformats.org/officeDocument/2006/relationships/image" Target="../media/image35.jpe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7QvVN0tuTPY?start=6&amp;feature=oembed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13709"/>
            <a:ext cx="9144000" cy="1196254"/>
          </a:xfrm>
        </p:spPr>
        <p:txBody>
          <a:bodyPr>
            <a:normAutofit fontScale="90000"/>
          </a:bodyPr>
          <a:lstStyle/>
          <a:p>
            <a:r>
              <a:rPr lang="en-GB">
                <a:solidFill>
                  <a:schemeClr val="bg1"/>
                </a:solidFill>
                <a:latin typeface="FS Me" panose="02000506040000020004" pitchFamily="50" charset="0"/>
              </a:rPr>
              <a:t>Everything you need to know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>
                <a:solidFill>
                  <a:schemeClr val="bg1"/>
                </a:solidFill>
                <a:latin typeface="FS Me Light" panose="02000506040000020004" pitchFamily="50" charset="0"/>
              </a:rPr>
              <a:t>about giving blood!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104623DA-7D30-F8DB-542D-F1D58B2C1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34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/>
              </a:rPr>
              <a:t>About the Welsh Blood Service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449417" y="1263800"/>
            <a:ext cx="7926741" cy="4643527"/>
            <a:chOff x="3162103" y="8822917"/>
            <a:chExt cx="5953951" cy="3048038"/>
          </a:xfrm>
        </p:grpSpPr>
        <p:grpSp>
          <p:nvGrpSpPr>
            <p:cNvPr id="14" name="Group 3"/>
            <p:cNvGrpSpPr>
              <a:grpSpLocks/>
            </p:cNvGrpSpPr>
            <p:nvPr/>
          </p:nvGrpSpPr>
          <p:grpSpPr bwMode="auto">
            <a:xfrm>
              <a:off x="3162103" y="9293039"/>
              <a:ext cx="5953951" cy="2577916"/>
              <a:chOff x="3162104" y="9161152"/>
              <a:chExt cx="5321015" cy="2704340"/>
            </a:xfrm>
          </p:grpSpPr>
          <p:pic>
            <p:nvPicPr>
              <p:cNvPr id="16" name="Picture 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2104" y="9228738"/>
                <a:ext cx="2745486" cy="2636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Box 6"/>
              <p:cNvSpPr txBox="1">
                <a:spLocks noChangeArrowheads="1"/>
              </p:cNvSpPr>
              <p:nvPr/>
            </p:nvSpPr>
            <p:spPr bwMode="auto">
              <a:xfrm>
                <a:off x="6033247" y="9161152"/>
                <a:ext cx="2449872" cy="2649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altLang="en-US" sz="3808" b="1">
                    <a:solidFill>
                      <a:srgbClr val="ED1C24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1,600</a:t>
                </a: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defRPr/>
                </a:pP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Donation Clinics</a:t>
                </a:r>
              </a:p>
              <a:p>
                <a:pPr>
                  <a:defRPr/>
                </a:pPr>
                <a:endParaRPr lang="en-GB" altLang="en-US" sz="1481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defRPr/>
                </a:pPr>
                <a:r>
                  <a:rPr lang="en-GB" altLang="en-US" sz="3808" b="1">
                    <a:solidFill>
                      <a:srgbClr val="ED1C24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200</a:t>
                </a: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defRPr/>
                </a:pP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Venues </a:t>
                </a:r>
              </a:p>
              <a:p>
                <a:pPr>
                  <a:defRPr/>
                </a:pPr>
                <a:endParaRPr lang="en-GB" altLang="en-US" sz="1481">
                  <a:solidFill>
                    <a:srgbClr val="ED1C24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defRPr/>
                </a:pPr>
                <a:r>
                  <a:rPr lang="en-GB" altLang="en-US" sz="3808" b="1">
                    <a:solidFill>
                      <a:srgbClr val="ED1C24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100,000</a:t>
                </a: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>
                  <a:spcBef>
                    <a:spcPts val="635"/>
                  </a:spcBef>
                  <a:defRPr/>
                </a:pPr>
                <a:r>
                  <a:rPr lang="en-GB" altLang="en-US" sz="3173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Donations taken</a:t>
                </a:r>
              </a:p>
            </p:txBody>
          </p:sp>
        </p:grpSp>
        <p:sp>
          <p:nvSpPr>
            <p:cNvPr id="15" name="TextBox 4"/>
            <p:cNvSpPr txBox="1">
              <a:spLocks noChangeArrowheads="1"/>
            </p:cNvSpPr>
            <p:nvPr/>
          </p:nvSpPr>
          <p:spPr bwMode="auto">
            <a:xfrm>
              <a:off x="3257496" y="8822917"/>
              <a:ext cx="4637269" cy="444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altLang="en-US" sz="3808" b="1">
                  <a:solidFill>
                    <a:srgbClr val="E2001A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Every Year…</a:t>
              </a:r>
            </a:p>
          </p:txBody>
        </p:sp>
      </p:grp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8376158" y="3039500"/>
            <a:ext cx="3649586" cy="190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35"/>
              </a:spcBef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 </a:t>
            </a: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South Wales</a:t>
            </a:r>
          </a:p>
          <a:p>
            <a:pPr>
              <a:spcBef>
                <a:spcPts val="635"/>
              </a:spcBef>
              <a:defRPr/>
            </a:pPr>
            <a:endParaRPr lang="en-GB" altLang="en-US" sz="3173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35"/>
              </a:spcBef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25% </a:t>
            </a: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North Wales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8091055" y="2078156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C8A5CC6C-2CD8-7876-292E-524CF67695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8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Why donate?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209978" y="1656255"/>
            <a:ext cx="3649586" cy="384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</a:t>
            </a:r>
            <a:endParaRPr lang="en-GB" altLang="en-US" sz="3173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Medical conditions</a:t>
            </a:r>
          </a:p>
          <a:p>
            <a:pPr>
              <a:defRPr/>
            </a:pPr>
            <a:endParaRPr lang="en-GB" altLang="en-US" sz="1481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20%</a:t>
            </a: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defRPr/>
            </a:pP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Surgery </a:t>
            </a:r>
          </a:p>
          <a:p>
            <a:pPr>
              <a:defRPr/>
            </a:pPr>
            <a:endParaRPr lang="en-GB" altLang="en-US" sz="1481">
              <a:solidFill>
                <a:srgbClr val="ED1C2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5%</a:t>
            </a:r>
            <a:endParaRPr lang="en-GB" altLang="en-US" sz="3173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35"/>
              </a:spcBef>
              <a:defRPr/>
            </a:pPr>
            <a:r>
              <a:rPr lang="en-GB" altLang="en-US" sz="3173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Childbirth</a:t>
            </a: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5147324" y="2124876"/>
            <a:ext cx="6696056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GB" altLang="en-US" sz="5000" b="1" dirty="0">
                <a:solidFill>
                  <a:srgbClr val="ED1C24"/>
                </a:solidFill>
                <a:latin typeface="Segoe UI"/>
                <a:cs typeface="Segoe UI"/>
              </a:rPr>
              <a:t>Every day </a:t>
            </a:r>
            <a:r>
              <a:rPr lang="en-GB" altLang="en-US" sz="5000" dirty="0">
                <a:latin typeface="Segoe UI"/>
                <a:cs typeface="Segoe UI"/>
              </a:rPr>
              <a:t>we need around </a:t>
            </a:r>
            <a:r>
              <a:rPr lang="en-GB" altLang="en-US" sz="5000" b="1" dirty="0">
                <a:solidFill>
                  <a:srgbClr val="ED1C24"/>
                </a:solidFill>
                <a:latin typeface="Segoe UI"/>
                <a:cs typeface="Segoe UI"/>
              </a:rPr>
              <a:t>350 donations </a:t>
            </a:r>
            <a:r>
              <a:rPr lang="en-GB" altLang="en-US" sz="5000" dirty="0">
                <a:latin typeface="Segoe UI"/>
                <a:cs typeface="Segoe UI"/>
              </a:rPr>
              <a:t>to support our </a:t>
            </a:r>
            <a:r>
              <a:rPr lang="en-GB" altLang="en-US" sz="5000" b="1" dirty="0">
                <a:solidFill>
                  <a:srgbClr val="ED1C24"/>
                </a:solidFill>
                <a:latin typeface="Segoe UI"/>
                <a:cs typeface="Segoe UI"/>
              </a:rPr>
              <a:t>19</a:t>
            </a:r>
            <a:r>
              <a:rPr lang="en-GB" altLang="en-US" sz="5000" dirty="0">
                <a:latin typeface="Segoe UI"/>
                <a:cs typeface="Segoe UI"/>
              </a:rPr>
              <a:t> hospitals in Wales.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4348456" y="1915750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92785F84-3E7E-BEC5-2A02-5C478DE0D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7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How many people donate?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780560" y="1569084"/>
            <a:ext cx="10601313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percentage of eligible people living in Wales give blood? 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780560" y="3340048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a) One percent</a:t>
            </a:r>
            <a:endParaRPr lang="en-GB" altLang="en-US" sz="3173" dirty="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6"/>
          <p:cNvSpPr txBox="1">
            <a:spLocks noChangeArrowheads="1"/>
          </p:cNvSpPr>
          <p:nvPr/>
        </p:nvSpPr>
        <p:spPr bwMode="auto">
          <a:xfrm>
            <a:off x="780560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b) Three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5808501" y="3342766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c) Five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5808500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d) Ten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BE8874D8-F79C-D6AA-63B4-93D3C95D3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79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How many people donate?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780559" y="1569084"/>
            <a:ext cx="10601313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percentage of eligible people living in Wales give blood? 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780559" y="3340048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a) One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6"/>
          <p:cNvSpPr txBox="1">
            <a:spLocks noChangeArrowheads="1"/>
          </p:cNvSpPr>
          <p:nvPr/>
        </p:nvSpPr>
        <p:spPr bwMode="auto">
          <a:xfrm>
            <a:off x="780559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b) Three percent</a:t>
            </a:r>
            <a:endParaRPr lang="en-GB" altLang="en-US" sz="3173" b="1">
              <a:solidFill>
                <a:srgbClr val="E2001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5808500" y="3342766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c) Five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5808500" y="4513561"/>
            <a:ext cx="5027941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d) Ten percent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19C05E69-2118-0A56-21A0-6F213032FB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01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Why donate?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6354927"/>
            <a:ext cx="1318249" cy="3953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66256" y="-385011"/>
            <a:ext cx="12564004" cy="75558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4" descr="iStock_000005450568Medi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68" y="81994"/>
            <a:ext cx="9024472" cy="666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6057710" y="5201067"/>
            <a:ext cx="443965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alt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One donation</a:t>
            </a:r>
            <a:br>
              <a:rPr lang="en-GB" alt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Three lives</a:t>
            </a:r>
            <a:endParaRPr lang="en-GB" altLang="en-US" sz="5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646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What’s in a donation?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854332" y="2074411"/>
            <a:ext cx="2210653" cy="302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 cells</a:t>
            </a:r>
            <a:endParaRPr lang="en-GB" altLang="en-US" sz="148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 b="1" dirty="0">
              <a:solidFill>
                <a:srgbClr val="ED1C2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Platelets</a:t>
            </a:r>
            <a:endParaRPr lang="en-GB" altLang="en-US" sz="1481" dirty="0">
              <a:solidFill>
                <a:srgbClr val="ED1C2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 b="1" dirty="0">
              <a:solidFill>
                <a:srgbClr val="ED1C2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 b="1" dirty="0">
                <a:solidFill>
                  <a:srgbClr val="ED1C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Plasma</a:t>
            </a:r>
            <a:endParaRPr lang="en-GB" altLang="en-US" sz="3173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3465089" y="1791385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3647384" y="2074411"/>
            <a:ext cx="3767376" cy="302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Last 35 days</a:t>
            </a:r>
            <a:endParaRPr lang="en-GB" altLang="en-US" sz="1481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Last 7 days</a:t>
            </a:r>
            <a:endParaRPr lang="en-GB" altLang="en-US" sz="1481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0">
                <a:latin typeface="Segoe UI"/>
                <a:cs typeface="Segoe UI"/>
              </a:rPr>
              <a:t>Lasts for 3 years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414760" y="1791385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7617826" y="2074411"/>
            <a:ext cx="3767376" cy="302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A&amp;E </a:t>
            </a:r>
            <a:endParaRPr lang="en-GB" altLang="en-US" sz="1481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Cancers</a:t>
            </a:r>
            <a:endParaRPr lang="en-GB" altLang="en-US" sz="1481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Heavy burns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6D6C7D79-129F-F705-992D-CFDF6778B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62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What’s My Type?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780559" y="1569084"/>
            <a:ext cx="10601313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 will have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one of four </a:t>
            </a: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different blood types and each type has a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positive and negative</a:t>
            </a: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80558" y="3652532"/>
            <a:ext cx="9926937" cy="1260000"/>
            <a:chOff x="780558" y="3486274"/>
            <a:chExt cx="9926937" cy="1260000"/>
          </a:xfrm>
        </p:grpSpPr>
        <p:grpSp>
          <p:nvGrpSpPr>
            <p:cNvPr id="20" name="Group 19"/>
            <p:cNvGrpSpPr/>
            <p:nvPr/>
          </p:nvGrpSpPr>
          <p:grpSpPr>
            <a:xfrm>
              <a:off x="780558" y="3486274"/>
              <a:ext cx="1260001" cy="1260000"/>
              <a:chOff x="1933597" y="3005968"/>
              <a:chExt cx="1260001" cy="126000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933597" y="3020287"/>
                <a:ext cx="12101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635181" y="3486274"/>
              <a:ext cx="1260000" cy="1260000"/>
              <a:chOff x="1933598" y="3005968"/>
              <a:chExt cx="1260000" cy="1260000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961309" y="3020287"/>
                <a:ext cx="12101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AB</a:t>
                </a: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6695940" y="3486274"/>
              <a:ext cx="1260001" cy="1260000"/>
              <a:chOff x="1933597" y="3005968"/>
              <a:chExt cx="1260001" cy="1260000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933597" y="3020287"/>
                <a:ext cx="12101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9447495" y="3486274"/>
              <a:ext cx="1260000" cy="1260000"/>
              <a:chOff x="1933598" y="3005968"/>
              <a:chExt cx="1260000" cy="1260000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33599" y="3020287"/>
                <a:ext cx="12101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</a:t>
                </a:r>
              </a:p>
            </p:txBody>
          </p:sp>
        </p:grpSp>
      </p:grpSp>
      <p:sp>
        <p:nvSpPr>
          <p:cNvPr id="32" name="Plus 31"/>
          <p:cNvSpPr/>
          <p:nvPr/>
        </p:nvSpPr>
        <p:spPr>
          <a:xfrm>
            <a:off x="2123901" y="3666851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Minus 32"/>
          <p:cNvSpPr/>
          <p:nvPr/>
        </p:nvSpPr>
        <p:spPr>
          <a:xfrm>
            <a:off x="2124011" y="4466618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Plus 33"/>
          <p:cNvSpPr/>
          <p:nvPr/>
        </p:nvSpPr>
        <p:spPr>
          <a:xfrm>
            <a:off x="4978633" y="3666851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Minus 34"/>
          <p:cNvSpPr/>
          <p:nvPr/>
        </p:nvSpPr>
        <p:spPr>
          <a:xfrm>
            <a:off x="4978743" y="4466618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Plus 35"/>
          <p:cNvSpPr/>
          <p:nvPr/>
        </p:nvSpPr>
        <p:spPr>
          <a:xfrm>
            <a:off x="8039503" y="3652532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Minus 36"/>
          <p:cNvSpPr/>
          <p:nvPr/>
        </p:nvSpPr>
        <p:spPr>
          <a:xfrm>
            <a:off x="8039613" y="4452299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Plus 37"/>
          <p:cNvSpPr/>
          <p:nvPr/>
        </p:nvSpPr>
        <p:spPr>
          <a:xfrm>
            <a:off x="10728689" y="3652532"/>
            <a:ext cx="720000" cy="720000"/>
          </a:xfrm>
          <a:prstGeom prst="mathPlus">
            <a:avLst>
              <a:gd name="adj1" fmla="val 11813"/>
            </a:avLst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Minus 38"/>
          <p:cNvSpPr/>
          <p:nvPr/>
        </p:nvSpPr>
        <p:spPr>
          <a:xfrm>
            <a:off x="10728799" y="4452299"/>
            <a:ext cx="720000" cy="360000"/>
          </a:xfrm>
          <a:prstGeom prst="mathMinus">
            <a:avLst/>
          </a:prstGeom>
          <a:solidFill>
            <a:srgbClr val="E200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168298C1-5512-1CB1-9F50-0E2EC6A29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40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What’s My Type?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4667583" y="1760110"/>
            <a:ext cx="6699036" cy="360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negative is the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universal blood type. </a:t>
            </a:r>
          </a:p>
          <a:p>
            <a:pPr>
              <a:defRPr/>
            </a:pPr>
            <a:endParaRPr lang="en-GB" altLang="en-US" sz="3808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Anyone in this room can receive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O- blood </a:t>
            </a: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which makes it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crucial</a:t>
            </a: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for emergencies. 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74650" y="2424546"/>
            <a:ext cx="3393786" cy="2254211"/>
            <a:chOff x="554759" y="3044684"/>
            <a:chExt cx="1980000" cy="1260000"/>
          </a:xfrm>
        </p:grpSpPr>
        <p:grpSp>
          <p:nvGrpSpPr>
            <p:cNvPr id="29" name="Group 28"/>
            <p:cNvGrpSpPr/>
            <p:nvPr/>
          </p:nvGrpSpPr>
          <p:grpSpPr>
            <a:xfrm>
              <a:off x="554759" y="3044684"/>
              <a:ext cx="1260000" cy="1260000"/>
              <a:chOff x="1933598" y="3005968"/>
              <a:chExt cx="1260000" cy="1260000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933598" y="3005968"/>
                <a:ext cx="1260000" cy="1260000"/>
              </a:xfrm>
              <a:prstGeom prst="roundRect">
                <a:avLst/>
              </a:prstGeom>
              <a:solidFill>
                <a:srgbClr val="E2001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33599" y="3020287"/>
                <a:ext cx="1210132" cy="1238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3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</a:t>
                </a:r>
              </a:p>
            </p:txBody>
          </p:sp>
        </p:grpSp>
        <p:sp>
          <p:nvSpPr>
            <p:cNvPr id="39" name="Minus 38"/>
            <p:cNvSpPr/>
            <p:nvPr/>
          </p:nvSpPr>
          <p:spPr>
            <a:xfrm>
              <a:off x="1814759" y="3479167"/>
              <a:ext cx="720000" cy="360000"/>
            </a:xfrm>
            <a:prstGeom prst="mathMinus">
              <a:avLst/>
            </a:prstGeom>
            <a:solidFill>
              <a:srgbClr val="E2001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0" name="Straight Connector 39"/>
          <p:cNvCxnSpPr/>
          <p:nvPr/>
        </p:nvCxnSpPr>
        <p:spPr>
          <a:xfrm flipH="1">
            <a:off x="4033126" y="1763981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EE8CDB3A-DA2A-BCF7-CE17-41711187B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50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Top tips before giving blood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3158912" y="3028970"/>
            <a:ext cx="2614929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Check you</a:t>
            </a:r>
          </a:p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can give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426582" y="2595721"/>
            <a:ext cx="2463353" cy="2463353"/>
            <a:chOff x="2301876" y="1071718"/>
            <a:chExt cx="2679293" cy="267929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1876" y="1071718"/>
              <a:ext cx="2679293" cy="267929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t="3125" r="51120" b="20419"/>
            <a:stretch/>
          </p:blipFill>
          <p:spPr>
            <a:xfrm>
              <a:off x="2469805" y="1450976"/>
              <a:ext cx="2354607" cy="1473199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84" b="31556"/>
          <a:stretch/>
        </p:blipFill>
        <p:spPr>
          <a:xfrm>
            <a:off x="6585624" y="3985329"/>
            <a:ext cx="1282413" cy="1631714"/>
          </a:xfrm>
          <a:prstGeom prst="rect">
            <a:avLst/>
          </a:prstGeom>
        </p:spPr>
      </p:pic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8396204" y="2078459"/>
            <a:ext cx="2109433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Eat well</a:t>
            </a: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8396204" y="4576762"/>
            <a:ext cx="3629540" cy="6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hydrated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5967030" y="1921020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6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624" y="1645400"/>
            <a:ext cx="1499597" cy="137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9E81A49E-1F03-75B9-EEAF-00FFAFA77F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50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 you need to know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845427" y="1418943"/>
            <a:ext cx="5054137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whole process takes up to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one hour.</a:t>
            </a:r>
            <a:endParaRPr lang="en-GB" altLang="en-US" sz="3173" b="1">
              <a:solidFill>
                <a:srgbClr val="E2001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" t="13804" r="80073" b="32230"/>
          <a:stretch/>
        </p:blipFill>
        <p:spPr>
          <a:xfrm>
            <a:off x="432262" y="1452193"/>
            <a:ext cx="1213659" cy="1197034"/>
          </a:xfrm>
          <a:prstGeom prst="rect">
            <a:avLst/>
          </a:prstGeom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845427" y="3162843"/>
            <a:ext cx="5054137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Donating only takes </a:t>
            </a:r>
            <a:r>
              <a:rPr lang="en-GB" altLang="en-US" sz="3808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five to ten minutes.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3" t="12492" r="79770" b="32721"/>
          <a:stretch/>
        </p:blipFill>
        <p:spPr>
          <a:xfrm>
            <a:off x="399011" y="3154458"/>
            <a:ext cx="1280160" cy="1197032"/>
          </a:xfrm>
          <a:prstGeom prst="rect">
            <a:avLst/>
          </a:prstGeom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845427" y="4791500"/>
            <a:ext cx="5054137" cy="126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808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time limit on the tea and biscuits.</a:t>
            </a:r>
            <a:endParaRPr lang="en-GB" altLang="en-US" sz="3173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9" r="80882" b="33458"/>
          <a:stretch/>
        </p:blipFill>
        <p:spPr>
          <a:xfrm>
            <a:off x="521971" y="4856721"/>
            <a:ext cx="1157200" cy="1133879"/>
          </a:xfrm>
          <a:prstGeom prst="rect">
            <a:avLst/>
          </a:prstGeom>
        </p:spPr>
      </p:pic>
      <p:pic>
        <p:nvPicPr>
          <p:cNvPr id="13" name="Picture 1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9AAB598F-D669-5025-5B6E-1ABCBDEF10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02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6"/>
          <p:cNvSpPr txBox="1">
            <a:spLocks noChangeArrowheads="1"/>
          </p:cNvSpPr>
          <p:nvPr/>
        </p:nvSpPr>
        <p:spPr bwMode="auto">
          <a:xfrm>
            <a:off x="8213209" y="5346630"/>
            <a:ext cx="728651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500">
                <a:solidFill>
                  <a:sysClr val="windowText" lastClr="000000"/>
                </a:solidFill>
                <a:latin typeface="FS Me Heavy" panose="02000000000000000000" pitchFamily="50" charset="0"/>
                <a:cs typeface="Segoe UI" panose="020B0502040204020203" pitchFamily="34" charset="0"/>
              </a:rPr>
              <a:t>16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395666" y="953624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What might stop you donating?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3890211" y="1152948"/>
            <a:ext cx="36050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Four month </a:t>
            </a: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deferral</a:t>
            </a: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4958278" y="2040134"/>
            <a:ext cx="2163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Piercings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954" y="1937268"/>
            <a:ext cx="788984" cy="78898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13" y="5233506"/>
            <a:ext cx="933179" cy="93317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174" y="3128002"/>
            <a:ext cx="675181" cy="67518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953" y="4226076"/>
            <a:ext cx="736123" cy="736123"/>
          </a:xfrm>
          <a:prstGeom prst="rect">
            <a:avLst/>
          </a:prstGeom>
        </p:spPr>
      </p:pic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4960405" y="3228798"/>
            <a:ext cx="2163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Tattoos</a:t>
            </a:r>
          </a:p>
        </p:txBody>
      </p: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4996464" y="4265441"/>
            <a:ext cx="31659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Microblading</a:t>
            </a:r>
          </a:p>
        </p:txBody>
      </p:sp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5023256" y="5416410"/>
            <a:ext cx="31659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Lip fillers etc.</a:t>
            </a:r>
          </a:p>
        </p:txBody>
      </p:sp>
      <p:sp>
        <p:nvSpPr>
          <p:cNvPr id="31" name="TextBox 6"/>
          <p:cNvSpPr txBox="1">
            <a:spLocks noChangeArrowheads="1"/>
          </p:cNvSpPr>
          <p:nvPr/>
        </p:nvSpPr>
        <p:spPr bwMode="auto">
          <a:xfrm>
            <a:off x="169632" y="1152948"/>
            <a:ext cx="3343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Possible </a:t>
            </a:r>
            <a:r>
              <a:rPr lang="en-GB" altLang="en-US" sz="2800">
                <a:latin typeface="Segoe UI" panose="020B0502040204020203" pitchFamily="34" charset="0"/>
                <a:cs typeface="Segoe UI" panose="020B0502040204020203" pitchFamily="34" charset="0"/>
              </a:rPr>
              <a:t>deferral</a:t>
            </a: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078178" y="1878261"/>
            <a:ext cx="255488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Meds/</a:t>
            </a:r>
            <a:b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conditions</a:t>
            </a:r>
          </a:p>
        </p:txBody>
      </p:sp>
      <p:sp>
        <p:nvSpPr>
          <p:cNvPr id="37" name="TextBox 6"/>
          <p:cNvSpPr txBox="1">
            <a:spLocks noChangeArrowheads="1"/>
          </p:cNvSpPr>
          <p:nvPr/>
        </p:nvSpPr>
        <p:spPr bwMode="auto">
          <a:xfrm>
            <a:off x="1093674" y="3246689"/>
            <a:ext cx="2163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Weight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3" y="3139088"/>
            <a:ext cx="698988" cy="69898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9" y="2041317"/>
            <a:ext cx="749771" cy="7497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791" y="4144898"/>
            <a:ext cx="868033" cy="86803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3" y="5267510"/>
            <a:ext cx="789369" cy="789369"/>
          </a:xfrm>
          <a:prstGeom prst="rect">
            <a:avLst/>
          </a:prstGeom>
        </p:spPr>
      </p:pic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8257609" y="1152948"/>
            <a:ext cx="38691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b="1">
                <a:solidFill>
                  <a:srgbClr val="E200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 the day</a:t>
            </a:r>
            <a:endParaRPr lang="en-GB" altLang="en-US" sz="2800">
              <a:solidFill>
                <a:sysClr val="windowText" lastClr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6"/>
          <p:cNvSpPr txBox="1">
            <a:spLocks noChangeArrowheads="1"/>
          </p:cNvSpPr>
          <p:nvPr/>
        </p:nvSpPr>
        <p:spPr bwMode="auto">
          <a:xfrm>
            <a:off x="9078218" y="2081021"/>
            <a:ext cx="3328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Feeling unwell</a:t>
            </a:r>
          </a:p>
        </p:txBody>
      </p:sp>
      <p:sp>
        <p:nvSpPr>
          <p:cNvPr id="36" name="TextBox 6"/>
          <p:cNvSpPr txBox="1">
            <a:spLocks noChangeArrowheads="1"/>
          </p:cNvSpPr>
          <p:nvPr/>
        </p:nvSpPr>
        <p:spPr bwMode="auto">
          <a:xfrm>
            <a:off x="9074688" y="3228798"/>
            <a:ext cx="3328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 drinking</a:t>
            </a:r>
          </a:p>
        </p:txBody>
      </p:sp>
      <p:sp>
        <p:nvSpPr>
          <p:cNvPr id="38" name="TextBox 6"/>
          <p:cNvSpPr txBox="1">
            <a:spLocks noChangeArrowheads="1"/>
          </p:cNvSpPr>
          <p:nvPr/>
        </p:nvSpPr>
        <p:spPr bwMode="auto">
          <a:xfrm>
            <a:off x="9074688" y="4291498"/>
            <a:ext cx="3328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 eating</a:t>
            </a:r>
          </a:p>
        </p:txBody>
      </p:sp>
      <p:sp>
        <p:nvSpPr>
          <p:cNvPr id="39" name="TextBox 6"/>
          <p:cNvSpPr txBox="1">
            <a:spLocks noChangeArrowheads="1"/>
          </p:cNvSpPr>
          <p:nvPr/>
        </p:nvSpPr>
        <p:spPr bwMode="auto">
          <a:xfrm>
            <a:off x="1146124" y="4301807"/>
            <a:ext cx="2163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Travel</a:t>
            </a:r>
          </a:p>
        </p:txBody>
      </p:sp>
      <p:sp>
        <p:nvSpPr>
          <p:cNvPr id="42" name="TextBox 6"/>
          <p:cNvSpPr txBox="1">
            <a:spLocks noChangeArrowheads="1"/>
          </p:cNvSpPr>
          <p:nvPr/>
        </p:nvSpPr>
        <p:spPr bwMode="auto">
          <a:xfrm>
            <a:off x="1128450" y="5202431"/>
            <a:ext cx="20679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Dental </a:t>
            </a:r>
          </a:p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treatment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9766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507" y="3039651"/>
            <a:ext cx="810018" cy="810018"/>
          </a:xfrm>
          <a:prstGeom prst="rect">
            <a:avLst/>
          </a:prstGeom>
        </p:spPr>
      </p:pic>
      <p:pic>
        <p:nvPicPr>
          <p:cNvPr id="43" name="Picture 6" descr="image00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095" y="4122773"/>
            <a:ext cx="906446" cy="82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132" y="2019379"/>
            <a:ext cx="704532" cy="704532"/>
          </a:xfrm>
          <a:prstGeom prst="rect">
            <a:avLst/>
          </a:prstGeom>
        </p:spPr>
      </p:pic>
      <p:cxnSp>
        <p:nvCxnSpPr>
          <p:cNvPr id="44" name="Straight Connector 43"/>
          <p:cNvCxnSpPr>
            <a:cxnSpLocks/>
          </p:cNvCxnSpPr>
          <p:nvPr/>
        </p:nvCxnSpPr>
        <p:spPr>
          <a:xfrm>
            <a:off x="3404079" y="1914422"/>
            <a:ext cx="0" cy="4112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cxnSpLocks/>
          </p:cNvCxnSpPr>
          <p:nvPr/>
        </p:nvCxnSpPr>
        <p:spPr>
          <a:xfrm>
            <a:off x="7765569" y="1899074"/>
            <a:ext cx="0" cy="415780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9056308" y="5369840"/>
            <a:ext cx="23910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80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Aged 17+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201" y="5274714"/>
            <a:ext cx="752659" cy="752659"/>
          </a:xfrm>
          <a:prstGeom prst="rect">
            <a:avLst/>
          </a:prstGeom>
        </p:spPr>
      </p:pic>
      <p:pic>
        <p:nvPicPr>
          <p:cNvPr id="12" name="Picture 11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CA0F85E4-8E7A-6E50-204E-CB1998D07B7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9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On the day…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437" y="1037595"/>
            <a:ext cx="2762392" cy="2393900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7510" y="3195269"/>
            <a:ext cx="2627823" cy="2056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9966" y="4031818"/>
            <a:ext cx="2435058" cy="2062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034" y="987213"/>
            <a:ext cx="3518536" cy="256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/>
          <a:srcRect l="7689" t="24139"/>
          <a:stretch/>
        </p:blipFill>
        <p:spPr>
          <a:xfrm>
            <a:off x="5730582" y="1391395"/>
            <a:ext cx="2949101" cy="1936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110" y="4031818"/>
            <a:ext cx="2255585" cy="2184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21331" y="3077836"/>
            <a:ext cx="3436556" cy="2173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6" descr="image00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849352" y="3218656"/>
            <a:ext cx="2700942" cy="287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" descr="image00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519406" y="1037595"/>
            <a:ext cx="3372300" cy="2450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/>
          <a:srcRect l="11481" t="12762" r="18423" b="34666"/>
          <a:stretch>
            <a:fillRect/>
          </a:stretch>
        </p:blipFill>
        <p:spPr bwMode="auto">
          <a:xfrm>
            <a:off x="9999909" y="2026382"/>
            <a:ext cx="2133722" cy="213150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A4686D4B-5EBA-ABC1-A2B2-8B7100E894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95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6234645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2" name="Online Media 1" title="Why sixth form students are supporting the Welsh Blood Service.">
            <a:hlinkClick r:id="" action="ppaction://media"/>
            <a:extLst>
              <a:ext uri="{FF2B5EF4-FFF2-40B4-BE49-F238E27FC236}">
                <a16:creationId xmlns:a16="http://schemas.microsoft.com/office/drawing/2014/main" id="{4763DA3C-3434-4B70-8203-A2FC5A01472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386515" y="893538"/>
            <a:ext cx="9453286" cy="5341107"/>
          </a:xfrm>
          <a:prstGeom prst="rect">
            <a:avLst/>
          </a:prstGeom>
        </p:spPr>
      </p:pic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E1CF7FEC-856E-8E95-4599-D0E0AAC8C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8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013"/>
          <a:stretch/>
        </p:blipFill>
        <p:spPr>
          <a:xfrm>
            <a:off x="6489804" y="845935"/>
            <a:ext cx="5688341" cy="54792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3855" y="-47603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0" y="178180"/>
            <a:ext cx="10155381" cy="655007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 panose="02000506040000020004" pitchFamily="50" charset="0"/>
              </a:rPr>
              <a:t>Benefits to giving blood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693" y="70699"/>
            <a:ext cx="1318249" cy="683125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02" y="1394048"/>
            <a:ext cx="2072375" cy="207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69" y="1547301"/>
            <a:ext cx="1897530" cy="2022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426412" y="4019851"/>
            <a:ext cx="313053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000"/>
              </a:spcBef>
              <a:buFontTx/>
              <a:buNone/>
            </a:pPr>
            <a:r>
              <a:rPr lang="en-GB" altLang="en-US" sz="2400">
                <a:latin typeface="FS Me Light" panose="02000506040000020004" pitchFamily="50" charset="0"/>
              </a:rPr>
              <a:t>Feeling good about </a:t>
            </a:r>
            <a:r>
              <a:rPr lang="en-GB" altLang="en-US" sz="2400" b="1">
                <a:solidFill>
                  <a:srgbClr val="FF0000"/>
                </a:solidFill>
                <a:latin typeface="FS Me Light" panose="02000506040000020004" pitchFamily="50" charset="0"/>
              </a:rPr>
              <a:t>giving blood </a:t>
            </a:r>
            <a:r>
              <a:rPr lang="en-GB" altLang="en-US" sz="2400">
                <a:latin typeface="FS Me Light" panose="02000506040000020004" pitchFamily="50" charset="0"/>
              </a:rPr>
              <a:t>and supporting your community </a:t>
            </a:r>
            <a:endParaRPr lang="en-GB" altLang="en-US" sz="105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105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60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60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60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GB" altLang="en-US" sz="600">
                <a:latin typeface="FS Me Light" panose="02000506040000020004" pitchFamily="50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endParaRPr lang="en-GB" altLang="en-US" sz="600">
              <a:latin typeface="FS Me Light" panose="02000506040000020004" pitchFamily="50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8552456" y="4002903"/>
            <a:ext cx="284956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000"/>
              </a:spcBef>
              <a:buFontTx/>
              <a:buNone/>
            </a:pPr>
            <a:r>
              <a:rPr lang="en-GB" altLang="en-US" sz="2400" dirty="0">
                <a:latin typeface="FS Me Light" panose="02000506040000020004" pitchFamily="50" charset="0"/>
              </a:rPr>
              <a:t>Something </a:t>
            </a:r>
            <a:r>
              <a:rPr lang="en-GB" altLang="en-US" sz="2400" dirty="0">
                <a:solidFill>
                  <a:srgbClr val="FF0000"/>
                </a:solidFill>
                <a:latin typeface="FS Me Light" panose="02000506040000020004" pitchFamily="50" charset="0"/>
              </a:rPr>
              <a:t>great to add </a:t>
            </a:r>
            <a:r>
              <a:rPr lang="en-GB" altLang="en-US" sz="2400" dirty="0">
                <a:latin typeface="FS Me Light" panose="02000506040000020004" pitchFamily="50" charset="0"/>
              </a:rPr>
              <a:t>to your C.V 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2400" dirty="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2400" dirty="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endParaRPr lang="en-GB" altLang="en-US" sz="2400" dirty="0">
              <a:latin typeface="FS Me Light" panose="02000506040000020004" pitchFamily="50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GB" altLang="en-US" sz="2400" dirty="0">
                <a:latin typeface="FS Me Light" panose="02000506040000020004" pitchFamily="50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endParaRPr lang="en-GB" altLang="en-US" sz="2400" dirty="0">
              <a:latin typeface="FS Me Light" panose="02000506040000020004" pitchFamily="50" charset="0"/>
            </a:endParaRPr>
          </a:p>
        </p:txBody>
      </p:sp>
      <p:pic>
        <p:nvPicPr>
          <p:cNvPr id="20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094" y="1587732"/>
            <a:ext cx="1833995" cy="183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547553" y="4088916"/>
            <a:ext cx="25701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000"/>
              </a:spcBef>
              <a:buFontTx/>
              <a:buNone/>
            </a:pPr>
            <a:r>
              <a:rPr lang="en-GB" altLang="en-US" sz="2400">
                <a:latin typeface="FS Me Light" panose="02000506040000020004" pitchFamily="50" charset="0"/>
              </a:rPr>
              <a:t>Giving the </a:t>
            </a:r>
            <a:r>
              <a:rPr lang="en-GB" altLang="en-US" sz="2400">
                <a:solidFill>
                  <a:srgbClr val="FF0000"/>
                </a:solidFill>
                <a:latin typeface="FS Me Light" panose="02000506040000020004" pitchFamily="50" charset="0"/>
              </a:rPr>
              <a:t>gift of life </a:t>
            </a:r>
            <a:r>
              <a:rPr lang="en-GB" altLang="en-US" sz="2400">
                <a:latin typeface="FS Me Light" panose="02000506040000020004" pitchFamily="50" charset="0"/>
              </a:rPr>
              <a:t>to help a patient in need 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3861291" y="1914422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070378" y="1899074"/>
            <a:ext cx="13854" cy="3588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DAA2B3B4-EDB1-4123-667E-936CF6A1B5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70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67891"/>
            <a:ext cx="9144000" cy="1196254"/>
          </a:xfrm>
        </p:spPr>
        <p:txBody>
          <a:bodyPr>
            <a:normAutofit fontScale="90000"/>
          </a:bodyPr>
          <a:lstStyle/>
          <a:p>
            <a:r>
              <a:rPr lang="en-GB">
                <a:solidFill>
                  <a:schemeClr val="bg1"/>
                </a:solidFill>
                <a:latin typeface="FS Me"/>
              </a:rPr>
              <a:t>Introducing the Welsh Bone Marrow Donor Registry</a:t>
            </a:r>
            <a:endParaRPr lang="en-GB">
              <a:solidFill>
                <a:schemeClr val="bg1"/>
              </a:solidFill>
              <a:latin typeface="FS Me" panose="02000506040000020004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7" name="Picture 6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FF91E7E-5553-FDA6-BB8F-B66B29A5F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16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10B59-49FF-4948-82F5-9E3EC55BE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5330" y="1571461"/>
            <a:ext cx="11501339" cy="42992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4800" dirty="0">
                <a:latin typeface="Segoe UI"/>
                <a:ea typeface="+mn-lt"/>
                <a:cs typeface="Segoe UI"/>
              </a:rPr>
              <a:t>🦴 </a:t>
            </a:r>
            <a:r>
              <a:rPr lang="en-GB" sz="2400" dirty="0">
                <a:latin typeface="Segoe UI"/>
                <a:ea typeface="+mn-lt"/>
                <a:cs typeface="+mn-lt"/>
              </a:rPr>
              <a:t> 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endParaRPr lang="en-GB" sz="1800" dirty="0">
              <a:latin typeface="Segoe UI"/>
              <a:ea typeface="+mn-lt"/>
              <a:cs typeface="Segoe UI"/>
            </a:endParaRPr>
          </a:p>
          <a:p>
            <a:pPr marL="0" indent="0">
              <a:buNone/>
            </a:pPr>
            <a:r>
              <a:rPr lang="en-GB" sz="4800" dirty="0">
                <a:latin typeface="Segoe UI"/>
                <a:ea typeface="+mn-lt"/>
                <a:cs typeface="Segoe UI"/>
              </a:rPr>
              <a:t>🩸</a:t>
            </a:r>
            <a:br>
              <a:rPr lang="en-GB" sz="2400" dirty="0">
                <a:latin typeface="Segoe UI"/>
                <a:ea typeface="+mn-lt"/>
                <a:cs typeface="+mn-lt"/>
              </a:rPr>
            </a:br>
            <a:endParaRPr lang="en-GB" sz="32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4300" dirty="0">
                <a:latin typeface="Segoe UI"/>
                <a:ea typeface="+mn-lt"/>
                <a:cs typeface="Segoe UI"/>
              </a:rPr>
              <a:t>🩺</a:t>
            </a:r>
            <a:br>
              <a:rPr lang="en-GB" sz="2400" dirty="0">
                <a:latin typeface="Segoe UI"/>
                <a:ea typeface="+mn-lt"/>
                <a:cs typeface="+mn-lt"/>
              </a:rPr>
            </a:br>
            <a:endParaRPr lang="en-GB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4800" dirty="0">
                <a:ea typeface="+mn-lt"/>
                <a:cs typeface="+mn-lt"/>
              </a:rPr>
              <a:t>🏥</a:t>
            </a:r>
            <a:endParaRPr lang="en-GB" dirty="0">
              <a:latin typeface="FS Me" panose="02000506040000020004" pitchFamily="50" charset="0"/>
            </a:endParaRPr>
          </a:p>
          <a:p>
            <a:pPr marL="0" indent="0">
              <a:buNone/>
            </a:pPr>
            <a:endParaRPr lang="en-GB" dirty="0">
              <a:latin typeface="FS Me" panose="02000506040000020004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04C85-D4F5-40FD-B1C5-2D40191F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2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E253F-8161-4C31-B3A9-5198442D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1" y="277092"/>
            <a:ext cx="8122982" cy="539338"/>
          </a:xfrm>
        </p:spPr>
        <p:txBody>
          <a:bodyPr>
            <a:no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/>
              </a:rPr>
              <a:t>About bone marrow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3F44-22B6-4CC3-8833-622E6B40E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1" y="126594"/>
            <a:ext cx="1712144" cy="88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C9025-3FD1-4F52-8914-5287EDE4844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8AC264-FFF6-8EDE-749C-5D86EC864ABD}"/>
              </a:ext>
            </a:extLst>
          </p:cNvPr>
          <p:cNvSpPr txBox="1"/>
          <p:nvPr/>
        </p:nvSpPr>
        <p:spPr>
          <a:xfrm flipV="1">
            <a:off x="-2211532" y="4489203"/>
            <a:ext cx="777585" cy="13667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4000">
              <a:cs typeface="Calibri"/>
            </a:endParaRPr>
          </a:p>
          <a:p>
            <a:endParaRPr lang="en-US" sz="40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9AEAFC-5E36-4D65-830A-2E4CBC3629AB}"/>
              </a:ext>
            </a:extLst>
          </p:cNvPr>
          <p:cNvSpPr txBox="1"/>
          <p:nvPr/>
        </p:nvSpPr>
        <p:spPr>
          <a:xfrm>
            <a:off x="1400807" y="1467398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UI"/>
                <a:ea typeface="+mn-lt"/>
                <a:cs typeface="+mn-lt"/>
              </a:rPr>
              <a:t>Bone marrow is the soft, spongy tissue found at the centre of certain bones in your body where blood stem cells live.</a:t>
            </a:r>
            <a:endParaRPr lang="en-GB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D339B0-01FF-4EC6-8EF7-A4231EDCCF3F}"/>
              </a:ext>
            </a:extLst>
          </p:cNvPr>
          <p:cNvSpPr txBox="1"/>
          <p:nvPr/>
        </p:nvSpPr>
        <p:spPr>
          <a:xfrm>
            <a:off x="1400804" y="2658097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UI"/>
                <a:ea typeface="+mn-lt"/>
                <a:cs typeface="+mn-lt"/>
              </a:rPr>
              <a:t>Blood stem cells produce all your essential blood cells, such as 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red blood cells </a:t>
            </a:r>
            <a:r>
              <a:rPr lang="en-GB" sz="2400" dirty="0">
                <a:latin typeface="Segoe UI"/>
                <a:ea typeface="+mn-lt"/>
                <a:cs typeface="+mn-lt"/>
              </a:rPr>
              <a:t>to carry oxygen and 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white blood cells </a:t>
            </a:r>
            <a:r>
              <a:rPr lang="en-GB" sz="2400" dirty="0">
                <a:latin typeface="Segoe UI"/>
                <a:ea typeface="+mn-lt"/>
                <a:cs typeface="+mn-lt"/>
              </a:rPr>
              <a:t>to fight infection. </a:t>
            </a:r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ED1F63-A81E-47DF-8BFC-E470478CFDB3}"/>
              </a:ext>
            </a:extLst>
          </p:cNvPr>
          <p:cNvSpPr txBox="1"/>
          <p:nvPr/>
        </p:nvSpPr>
        <p:spPr>
          <a:xfrm>
            <a:off x="1400803" y="3851949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UI"/>
                <a:ea typeface="+mn-lt"/>
                <a:cs typeface="+mn-lt"/>
              </a:rPr>
              <a:t>There are some diseases, such as 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leukaemia</a:t>
            </a:r>
            <a:r>
              <a:rPr lang="en-GB" sz="2400" dirty="0">
                <a:latin typeface="Segoe UI"/>
                <a:ea typeface="+mn-lt"/>
                <a:cs typeface="+mn-lt"/>
              </a:rPr>
              <a:t>, which stop bone marrow working properly. </a:t>
            </a:r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97ED1D-5174-4DFE-ABA4-96E6D05B2E03}"/>
              </a:ext>
            </a:extLst>
          </p:cNvPr>
          <p:cNvSpPr txBox="1"/>
          <p:nvPr/>
        </p:nvSpPr>
        <p:spPr>
          <a:xfrm>
            <a:off x="1414232" y="4979361"/>
            <a:ext cx="1054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400" dirty="0">
                <a:latin typeface="Segoe UI"/>
                <a:ea typeface="+mn-lt"/>
                <a:cs typeface="+mn-lt"/>
              </a:rPr>
              <a:t>For these patients, the best hope of recovery is to receive a </a:t>
            </a:r>
            <a:r>
              <a:rPr lang="en-GB" sz="2400" dirty="0">
                <a:solidFill>
                  <a:srgbClr val="FF0000"/>
                </a:solidFill>
                <a:latin typeface="Segoe UI"/>
                <a:ea typeface="+mn-lt"/>
                <a:cs typeface="+mn-lt"/>
              </a:rPr>
              <a:t>bone marrow transplant</a:t>
            </a:r>
            <a:r>
              <a:rPr lang="en-GB" sz="2400" dirty="0">
                <a:latin typeface="Segoe UI"/>
                <a:ea typeface="+mn-lt"/>
                <a:cs typeface="+mn-lt"/>
              </a:rPr>
              <a:t>. </a:t>
            </a:r>
            <a:endParaRPr lang="en-GB" sz="2400" dirty="0">
              <a:latin typeface="Segoe UI"/>
              <a:cs typeface="Segoe UI"/>
            </a:endParaRPr>
          </a:p>
        </p:txBody>
      </p:sp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22A6F474-3C06-96A2-5749-42F486086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84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10B59-49FF-4948-82F5-9E3EC55BE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566" y="1545289"/>
            <a:ext cx="11103022" cy="4671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Segoe UI"/>
                <a:ea typeface="+mn-lt"/>
                <a:cs typeface="Segoe UI"/>
              </a:rPr>
              <a:t>🌍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📝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🔍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600" dirty="0">
                <a:ea typeface="+mn-lt"/>
                <a:cs typeface="+mn-lt"/>
              </a:rPr>
              <a:t>🧑‍🤝‍🧑</a:t>
            </a:r>
            <a:br>
              <a:rPr lang="en-GB" sz="2000" dirty="0">
                <a:latin typeface="Segoe UI"/>
                <a:ea typeface="+mn-lt"/>
                <a:cs typeface="+mn-lt"/>
              </a:rPr>
            </a:br>
            <a:endParaRPr lang="en-GB" sz="2000" dirty="0">
              <a:latin typeface="Segoe UI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600" dirty="0">
                <a:ea typeface="+mn-lt"/>
                <a:cs typeface="+mn-lt"/>
              </a:rPr>
              <a:t>💔</a:t>
            </a:r>
            <a:endParaRPr lang="en-GB" dirty="0">
              <a:latin typeface="FS Me" panose="02000506040000020004" pitchFamily="50" charset="0"/>
            </a:endParaRPr>
          </a:p>
          <a:p>
            <a:pPr marL="0" indent="0">
              <a:buNone/>
            </a:pPr>
            <a:endParaRPr lang="en-GB" dirty="0">
              <a:latin typeface="FS Me" panose="02000506040000020004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04C85-D4F5-40FD-B1C5-2D40191F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2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E253F-8161-4C31-B3A9-5198442D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1" y="277092"/>
            <a:ext cx="8122982" cy="539338"/>
          </a:xfrm>
        </p:spPr>
        <p:txBody>
          <a:bodyPr>
            <a:no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/>
              </a:rPr>
              <a:t>Facts and figures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3F44-22B6-4CC3-8833-622E6B40E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1" y="126594"/>
            <a:ext cx="1712144" cy="88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C9025-3FD1-4F52-8914-5287EDE4844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DC716E-C1AB-4CF7-BDDD-D88D1EC3BE2A}"/>
              </a:ext>
            </a:extLst>
          </p:cNvPr>
          <p:cNvSpPr txBox="1"/>
          <p:nvPr/>
        </p:nvSpPr>
        <p:spPr>
          <a:xfrm>
            <a:off x="1273177" y="1478403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Worldwide, around </a:t>
            </a:r>
            <a:r>
              <a:rPr lang="en-US" sz="2200" b="1" dirty="0">
                <a:latin typeface="Segoe UI"/>
                <a:ea typeface="+mn-lt"/>
                <a:cs typeface="+mn-lt"/>
              </a:rPr>
              <a:t>40,000,000 </a:t>
            </a:r>
            <a:r>
              <a:rPr lang="en-US" sz="2200" dirty="0">
                <a:latin typeface="Segoe UI"/>
                <a:ea typeface="+mn-lt"/>
                <a:cs typeface="+mn-lt"/>
              </a:rPr>
              <a:t>volunteers have signed up to be a volunteer bone marrow donor.</a:t>
            </a:r>
            <a:endParaRPr lang="en-GB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AF9174-436C-434F-A68D-FE9CB3BC9459}"/>
              </a:ext>
            </a:extLst>
          </p:cNvPr>
          <p:cNvSpPr txBox="1"/>
          <p:nvPr/>
        </p:nvSpPr>
        <p:spPr>
          <a:xfrm>
            <a:off x="1273176" y="2369701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Over </a:t>
            </a:r>
            <a:r>
              <a:rPr lang="en-GB" sz="2200" b="1" dirty="0">
                <a:latin typeface="Segoe UI"/>
                <a:ea typeface="+mn-lt"/>
                <a:cs typeface="+mn-lt"/>
              </a:rPr>
              <a:t>70,000 </a:t>
            </a:r>
            <a:r>
              <a:rPr lang="en-GB" sz="2200" dirty="0">
                <a:latin typeface="Segoe UI"/>
                <a:ea typeface="+mn-lt"/>
                <a:cs typeface="+mn-lt"/>
              </a:rPr>
              <a:t>active donors are currently on the Welsh Bone Marrow Donor Registry (WBMDR) panel, with over </a:t>
            </a:r>
            <a:r>
              <a:rPr lang="en-GB" sz="2200" b="1" dirty="0">
                <a:latin typeface="Segoe UI"/>
                <a:ea typeface="+mn-lt"/>
                <a:cs typeface="+mn-lt"/>
              </a:rPr>
              <a:t>2,500</a:t>
            </a:r>
            <a:r>
              <a:rPr lang="en-GB" sz="2200" dirty="0">
                <a:latin typeface="Segoe UI"/>
                <a:ea typeface="+mn-lt"/>
                <a:cs typeface="+mn-lt"/>
              </a:rPr>
              <a:t> new donors signing up in the last year. </a:t>
            </a:r>
            <a:endParaRPr lang="en-GB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4E887-E74C-4244-B38C-F3B835ABB70A}"/>
              </a:ext>
            </a:extLst>
          </p:cNvPr>
          <p:cNvSpPr txBox="1"/>
          <p:nvPr/>
        </p:nvSpPr>
        <p:spPr>
          <a:xfrm>
            <a:off x="1273176" y="3216339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Every time a patient needs a transplant, the WBMDR is searched for the perfect match.</a:t>
            </a:r>
            <a:endParaRPr lang="en-GB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650AFE-B2A0-47E0-8344-A53F151C73CB}"/>
              </a:ext>
            </a:extLst>
          </p:cNvPr>
          <p:cNvSpPr txBox="1"/>
          <p:nvPr/>
        </p:nvSpPr>
        <p:spPr>
          <a:xfrm>
            <a:off x="1273176" y="5012885"/>
            <a:ext cx="105452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200" dirty="0">
                <a:latin typeface="Segoe UI"/>
                <a:cs typeface="Segoe UI"/>
              </a:rPr>
              <a:t>Currently only </a:t>
            </a:r>
            <a:r>
              <a:rPr lang="en-GB" sz="2200" b="1" dirty="0">
                <a:latin typeface="Segoe UI"/>
                <a:cs typeface="Segoe UI"/>
              </a:rPr>
              <a:t>7 </a:t>
            </a:r>
            <a:r>
              <a:rPr lang="en-GB" sz="2200" dirty="0">
                <a:latin typeface="Segoe UI"/>
                <a:cs typeface="Segoe UI"/>
              </a:rPr>
              <a:t>in </a:t>
            </a:r>
            <a:r>
              <a:rPr lang="en-GB" sz="2200" b="1" dirty="0">
                <a:latin typeface="Segoe UI"/>
                <a:cs typeface="Segoe UI"/>
              </a:rPr>
              <a:t>10 </a:t>
            </a:r>
            <a:r>
              <a:rPr lang="en-GB" sz="2200" dirty="0">
                <a:latin typeface="Segoe UI"/>
                <a:cs typeface="Segoe UI"/>
              </a:rPr>
              <a:t>people find a suitable match.</a:t>
            </a:r>
            <a:endParaRPr lang="en-GB" sz="2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8B1361-48E9-4272-8FFD-9D34C541EF08}"/>
              </a:ext>
            </a:extLst>
          </p:cNvPr>
          <p:cNvSpPr txBox="1"/>
          <p:nvPr/>
        </p:nvSpPr>
        <p:spPr>
          <a:xfrm>
            <a:off x="1273176" y="3985780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ea typeface="+mn-lt"/>
                <a:cs typeface="+mn-lt"/>
              </a:rPr>
              <a:t>Every year, around </a:t>
            </a:r>
            <a:r>
              <a:rPr lang="en-GB" sz="2200" b="1" dirty="0">
                <a:latin typeface="Segoe UI"/>
                <a:ea typeface="+mn-lt"/>
                <a:cs typeface="+mn-lt"/>
              </a:rPr>
              <a:t>2,000 </a:t>
            </a:r>
            <a:r>
              <a:rPr lang="en-GB" sz="2200" dirty="0">
                <a:latin typeface="Segoe UI"/>
                <a:ea typeface="+mn-lt"/>
                <a:cs typeface="+mn-lt"/>
              </a:rPr>
              <a:t>people in the UK and </a:t>
            </a:r>
            <a:r>
              <a:rPr lang="en-GB" sz="2200" b="1" dirty="0">
                <a:latin typeface="Segoe UI"/>
                <a:ea typeface="+mn-lt"/>
                <a:cs typeface="+mn-lt"/>
              </a:rPr>
              <a:t>50,000</a:t>
            </a:r>
            <a:r>
              <a:rPr lang="en-GB" sz="2200" dirty="0">
                <a:latin typeface="Segoe UI"/>
                <a:ea typeface="+mn-lt"/>
                <a:cs typeface="+mn-lt"/>
              </a:rPr>
              <a:t> people globally need a bone marrow transplant from an unrelated donor.</a:t>
            </a:r>
            <a:endParaRPr lang="en-GB" sz="2200" dirty="0"/>
          </a:p>
        </p:txBody>
      </p:sp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82073DAB-B4A0-F3A6-17C6-78393C73F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26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10B59-49FF-4948-82F5-9E3EC55BE8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5520" y="1451662"/>
            <a:ext cx="11198271" cy="48447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❓</a:t>
            </a:r>
            <a:endParaRPr lang="en-GB" sz="2200" dirty="0">
              <a:latin typeface="Segoe UI"/>
              <a:ea typeface="+mn-lt"/>
              <a:cs typeface="Segoe UI"/>
            </a:endParaRPr>
          </a:p>
          <a:p>
            <a:pPr marL="0" indent="0">
              <a:buNone/>
            </a:pPr>
            <a:br>
              <a:rPr lang="en-GB" dirty="0">
                <a:latin typeface="Segoe UI"/>
                <a:cs typeface="Segoe UI"/>
              </a:rPr>
            </a:br>
            <a:r>
              <a:rPr lang="en-GB" dirty="0">
                <a:latin typeface="Segoe UI"/>
                <a:cs typeface="Segoe UI"/>
              </a:rPr>
              <a:t>📞</a:t>
            </a:r>
            <a:endParaRPr lang="en-GB" sz="2000" dirty="0">
              <a:latin typeface="Segoe UI"/>
              <a:cs typeface="Segoe UI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❓</a:t>
            </a:r>
            <a:endParaRPr lang="en-GB" sz="3200" dirty="0">
              <a:latin typeface="Segoe UI"/>
              <a:cs typeface="Segoe UI"/>
            </a:endParaRPr>
          </a:p>
          <a:p>
            <a:pPr>
              <a:buNone/>
            </a:pPr>
            <a:r>
              <a:rPr lang="en-GB" sz="2000" dirty="0">
                <a:latin typeface="Segoe UI"/>
                <a:cs typeface="Segoe UI"/>
              </a:rPr>
              <a:t> </a:t>
            </a:r>
          </a:p>
          <a:p>
            <a:pPr>
              <a:buNone/>
            </a:pPr>
            <a:endParaRPr lang="en-GB" sz="4800" dirty="0">
              <a:ea typeface="+mn-lt"/>
              <a:cs typeface="+mn-lt"/>
            </a:endParaRPr>
          </a:p>
          <a:p>
            <a:pPr>
              <a:buNone/>
            </a:pPr>
            <a:r>
              <a:rPr lang="en-GB" sz="3200" dirty="0">
                <a:ea typeface="+mn-lt"/>
                <a:cs typeface="+mn-lt"/>
              </a:rPr>
              <a:t>🖥️</a:t>
            </a:r>
            <a:r>
              <a:rPr lang="en-GB" dirty="0">
                <a:ea typeface="+mn-lt"/>
                <a:cs typeface="+mn-lt"/>
              </a:rPr>
              <a:t> </a:t>
            </a:r>
            <a:endParaRPr lang="en-GB" dirty="0">
              <a:latin typeface="Segoe UI"/>
              <a:cs typeface="Segoe U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04C85-D4F5-40FD-B1C5-2D40191FF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2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E253F-8161-4C31-B3A9-5198442D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61" y="277092"/>
            <a:ext cx="8122982" cy="539338"/>
          </a:xfrm>
        </p:spPr>
        <p:txBody>
          <a:bodyPr>
            <a:noAutofit/>
          </a:bodyPr>
          <a:lstStyle/>
          <a:p>
            <a:r>
              <a:rPr lang="en-GB" sz="3600">
                <a:solidFill>
                  <a:schemeClr val="bg1"/>
                </a:solidFill>
                <a:latin typeface="FS Me"/>
              </a:rPr>
              <a:t>Thinking of joining the Welsh Bone Marrow Donor Registry?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3F44-22B6-4CC3-8833-622E6B40E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1" y="126594"/>
            <a:ext cx="1712144" cy="88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C9025-3FD1-4F52-8914-5287EDE4844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D3014F-C7FC-415F-95E8-49EDEB7C2392}"/>
              </a:ext>
            </a:extLst>
          </p:cNvPr>
          <p:cNvSpPr txBox="1"/>
          <p:nvPr/>
        </p:nvSpPr>
        <p:spPr>
          <a:xfrm>
            <a:off x="1078538" y="1453629"/>
            <a:ext cx="105452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200" dirty="0">
                <a:latin typeface="Segoe UI"/>
                <a:cs typeface="Segoe UI"/>
              </a:rPr>
              <a:t>Are you aged between </a:t>
            </a:r>
            <a:r>
              <a:rPr lang="en-GB" sz="2200" b="1" dirty="0">
                <a:latin typeface="Segoe UI"/>
                <a:cs typeface="Segoe UI"/>
              </a:rPr>
              <a:t>17 </a:t>
            </a:r>
            <a:r>
              <a:rPr lang="en-GB" sz="2200" dirty="0">
                <a:latin typeface="Segoe UI"/>
                <a:cs typeface="Segoe UI"/>
              </a:rPr>
              <a:t>and </a:t>
            </a:r>
            <a:r>
              <a:rPr lang="en-GB" sz="2200" b="1" dirty="0">
                <a:latin typeface="Segoe UI"/>
                <a:cs typeface="Segoe UI"/>
              </a:rPr>
              <a:t>30</a:t>
            </a:r>
            <a:r>
              <a:rPr lang="en-GB" sz="2200" dirty="0">
                <a:latin typeface="Segoe UI"/>
                <a:cs typeface="Segoe UI"/>
              </a:rPr>
              <a:t>? You could become a #ChilledOutLifesaver!</a:t>
            </a:r>
            <a:endParaRPr lang="en-US" sz="2200" dirty="0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9C44C6-B968-4232-A468-D3DA187682AF}"/>
              </a:ext>
            </a:extLst>
          </p:cNvPr>
          <p:cNvSpPr txBox="1"/>
          <p:nvPr/>
        </p:nvSpPr>
        <p:spPr>
          <a:xfrm>
            <a:off x="1078537" y="3262299"/>
            <a:ext cx="105452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000" dirty="0">
                <a:latin typeface="Segoe UI"/>
                <a:cs typeface="Segoe UI"/>
              </a:rPr>
              <a:t>Did you know there are now two ways to give your sample and join the register?</a:t>
            </a:r>
            <a:br>
              <a:rPr lang="en-GB" sz="2000" dirty="0">
                <a:latin typeface="Segoe UI"/>
                <a:cs typeface="Segoe UI"/>
              </a:rPr>
            </a:br>
            <a:r>
              <a:rPr lang="en-GB" sz="2000" dirty="0">
                <a:latin typeface="Segoe UI"/>
                <a:cs typeface="Segoe UI"/>
              </a:rPr>
              <a:t> </a:t>
            </a:r>
          </a:p>
          <a:p>
            <a:pPr lvl="1">
              <a:buFont typeface="Arial"/>
              <a:buChar char="•"/>
            </a:pPr>
            <a:r>
              <a:rPr lang="en-GB" sz="2000" dirty="0">
                <a:latin typeface="Segoe UI"/>
                <a:cs typeface="Segoe UI"/>
              </a:rPr>
              <a:t> Via a sample from your blood donation </a:t>
            </a:r>
            <a:r>
              <a:rPr lang="en-GB" dirty="0">
                <a:latin typeface="Segoe UI"/>
                <a:cs typeface="Segoe UI"/>
              </a:rPr>
              <a:t>🩸</a:t>
            </a:r>
          </a:p>
          <a:p>
            <a:pPr lvl="1">
              <a:buFont typeface="Arial"/>
              <a:buChar char="•"/>
            </a:pPr>
            <a:r>
              <a:rPr lang="en-GB" sz="2000" dirty="0">
                <a:latin typeface="Segoe UI"/>
                <a:cs typeface="Segoe UI"/>
              </a:rPr>
              <a:t> Or requesting a cheek swab kit </a:t>
            </a:r>
            <a:r>
              <a:rPr lang="en-GB" sz="2800" dirty="0">
                <a:latin typeface="Segoe UI"/>
                <a:cs typeface="Segoe UI"/>
              </a:rPr>
              <a:t>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078828-99C7-4573-B16D-E93B20A4D1F6}"/>
              </a:ext>
            </a:extLst>
          </p:cNvPr>
          <p:cNvSpPr txBox="1"/>
          <p:nvPr/>
        </p:nvSpPr>
        <p:spPr>
          <a:xfrm>
            <a:off x="1078538" y="2219362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cs typeface="Segoe UI"/>
              </a:rPr>
              <a:t>You remain on the Welsh Bone Marrow Donor Registry panel until your </a:t>
            </a:r>
            <a:r>
              <a:rPr lang="en-GB" sz="2200" b="1" dirty="0">
                <a:latin typeface="Segoe UI"/>
                <a:cs typeface="Segoe UI"/>
              </a:rPr>
              <a:t>60th </a:t>
            </a:r>
            <a:r>
              <a:rPr lang="en-GB" sz="2200" dirty="0">
                <a:latin typeface="Segoe UI"/>
                <a:cs typeface="Segoe UI"/>
              </a:rPr>
              <a:t>birthday and may be called up as a match at any time.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4DC4B-C1A4-4D36-9F56-6ADB34211453}"/>
              </a:ext>
            </a:extLst>
          </p:cNvPr>
          <p:cNvSpPr txBox="1"/>
          <p:nvPr/>
        </p:nvSpPr>
        <p:spPr>
          <a:xfrm>
            <a:off x="1078536" y="4961490"/>
            <a:ext cx="10545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Segoe UI"/>
                <a:cs typeface="Segoe UI"/>
              </a:rPr>
              <a:t>For further information on how to register as a volunteer bone marrow donor visit: </a:t>
            </a:r>
            <a:r>
              <a:rPr lang="en-GB" sz="2200" dirty="0" err="1">
                <a:latin typeface="Segoe UI"/>
                <a:cs typeface="Segoe UI"/>
              </a:rPr>
              <a:t>wbs.wales</a:t>
            </a:r>
            <a:r>
              <a:rPr lang="en-GB" sz="2200" dirty="0">
                <a:latin typeface="Segoe UI"/>
                <a:cs typeface="Segoe UI"/>
              </a:rPr>
              <a:t>/</a:t>
            </a:r>
            <a:r>
              <a:rPr lang="en-GB" sz="2200" dirty="0" err="1">
                <a:latin typeface="Segoe UI"/>
                <a:cs typeface="Segoe UI"/>
              </a:rPr>
              <a:t>bonemarrow</a:t>
            </a:r>
            <a:endParaRPr lang="en-GB" sz="2200" dirty="0"/>
          </a:p>
        </p:txBody>
      </p:sp>
      <p:pic>
        <p:nvPicPr>
          <p:cNvPr id="9" name="Picture 8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C0B716A4-BA43-DB46-36F1-2E9BEE470D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55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, posing&#10;&#10;Description automatically generated">
            <a:extLst>
              <a:ext uri="{FF2B5EF4-FFF2-40B4-BE49-F238E27FC236}">
                <a16:creationId xmlns:a16="http://schemas.microsoft.com/office/drawing/2014/main" id="{62774BC7-3A54-4118-8FA2-56B5D2B37A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5" b="11266"/>
          <a:stretch/>
        </p:blipFill>
        <p:spPr>
          <a:xfrm>
            <a:off x="10828" y="931245"/>
            <a:ext cx="12181172" cy="51064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00DFD4-61AA-AEDE-7DD5-62C7AD9DE4DE}"/>
              </a:ext>
            </a:extLst>
          </p:cNvPr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71F0A-630E-1A22-E5F3-85B5FCF955AA}"/>
              </a:ext>
            </a:extLst>
          </p:cNvPr>
          <p:cNvSpPr/>
          <p:nvPr/>
        </p:nvSpPr>
        <p:spPr>
          <a:xfrm>
            <a:off x="-3464" y="-3802"/>
            <a:ext cx="12192000" cy="73807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BA5A57-E9EF-8CD1-CBDE-020E1824ED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318" y="48663"/>
            <a:ext cx="1218576" cy="627472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1188D218-5B1D-419D-8068-AD90EB4472F5}"/>
              </a:ext>
            </a:extLst>
          </p:cNvPr>
          <p:cNvSpPr txBox="1">
            <a:spLocks/>
          </p:cNvSpPr>
          <p:nvPr/>
        </p:nvSpPr>
        <p:spPr>
          <a:xfrm>
            <a:off x="183295" y="62752"/>
            <a:ext cx="10155381" cy="655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>
                <a:solidFill>
                  <a:schemeClr val="bg1"/>
                </a:solidFill>
                <a:latin typeface="FS Me" panose="02000506040000020004" pitchFamily="50" charset="0"/>
              </a:rPr>
              <a:t>Some of our incredible #ChilledOutLifesavers</a:t>
            </a:r>
          </a:p>
        </p:txBody>
      </p:sp>
      <p:pic>
        <p:nvPicPr>
          <p:cNvPr id="4" name="Picture 3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2A8DBD77-A575-5821-18E3-D62E4752F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510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893538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14" name="Online Media 13" title="Kelly's Poem">
            <a:hlinkClick r:id="" action="ppaction://media"/>
            <a:extLst>
              <a:ext uri="{FF2B5EF4-FFF2-40B4-BE49-F238E27FC236}">
                <a16:creationId xmlns:a16="http://schemas.microsoft.com/office/drawing/2014/main" id="{EDE7E463-C78E-4770-8139-3404F863DC4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72327" y="902416"/>
            <a:ext cx="7097801" cy="5323351"/>
          </a:xfrm>
          <a:prstGeom prst="rect">
            <a:avLst/>
          </a:prstGeom>
        </p:spPr>
      </p:pic>
      <p:pic>
        <p:nvPicPr>
          <p:cNvPr id="2" name="Picture 1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F6D5F122-5336-DD50-BF07-D3F7DD495A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0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294734"/>
            <a:ext cx="9144000" cy="1196254"/>
          </a:xfrm>
        </p:spPr>
        <p:txBody>
          <a:bodyPr>
            <a:noAutofit/>
          </a:bodyPr>
          <a:lstStyle/>
          <a:p>
            <a:r>
              <a:rPr lang="en-GB" sz="8800">
                <a:solidFill>
                  <a:schemeClr val="bg1"/>
                </a:solidFill>
                <a:latin typeface="FS Me" panose="02000506040000020004" pitchFamily="50" charset="0"/>
              </a:rPr>
              <a:t>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601977"/>
            <a:ext cx="9144000" cy="623485"/>
          </a:xfrm>
        </p:spPr>
        <p:txBody>
          <a:bodyPr>
            <a:normAutofit/>
          </a:bodyPr>
          <a:lstStyle/>
          <a:p>
            <a:r>
              <a:rPr lang="en-GB" sz="2800">
                <a:solidFill>
                  <a:schemeClr val="bg1"/>
                </a:solidFill>
                <a:latin typeface="FS Me Light" panose="02000506040000020004" pitchFamily="50" charset="0"/>
              </a:rPr>
              <a:t>Remember to follow us 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009" y="5364554"/>
            <a:ext cx="1841982" cy="954527"/>
          </a:xfrm>
          <a:prstGeom prst="rect">
            <a:avLst/>
          </a:prstGeom>
        </p:spPr>
      </p:pic>
      <p:pic>
        <p:nvPicPr>
          <p:cNvPr id="8" name="Picture 7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8BB0D50A-ACE7-509E-89C3-FBBE58262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111" y="2874523"/>
            <a:ext cx="5945150" cy="132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5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"/>
            <a:ext cx="12192000" cy="6750289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13709"/>
            <a:ext cx="9144000" cy="1196254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  <a:latin typeface="FS Me" panose="02000506040000020004" pitchFamily="50" charset="0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>
                <a:solidFill>
                  <a:schemeClr val="bg1"/>
                </a:solidFill>
                <a:latin typeface="FS Me Light" panose="02000506040000020004" pitchFamily="50" charset="0"/>
              </a:rPr>
              <a:t>Thank you for listening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216889"/>
            <a:ext cx="12192000" cy="625511"/>
          </a:xfrm>
          <a:prstGeom prst="rect">
            <a:avLst/>
          </a:prstGeom>
          <a:solidFill>
            <a:srgbClr val="E2001A"/>
          </a:solidFill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95" y="124467"/>
            <a:ext cx="1318249" cy="683125"/>
          </a:xfrm>
          <a:prstGeom prst="rect">
            <a:avLst/>
          </a:prstGeom>
        </p:spPr>
      </p:pic>
      <p:pic>
        <p:nvPicPr>
          <p:cNvPr id="8" name="Picture 7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428DD9E-1312-90A5-BE19-C85FD1D18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02" y="6215206"/>
            <a:ext cx="2814796" cy="62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47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677</Words>
  <Application>Microsoft Office PowerPoint</Application>
  <PresentationFormat>Widescreen</PresentationFormat>
  <Paragraphs>151</Paragraphs>
  <Slides>23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FS Me</vt:lpstr>
      <vt:lpstr>FS Me Heavy</vt:lpstr>
      <vt:lpstr>FS Me Light</vt:lpstr>
      <vt:lpstr>Segoe UI</vt:lpstr>
      <vt:lpstr>Office Theme</vt:lpstr>
      <vt:lpstr>Everything you need to know</vt:lpstr>
      <vt:lpstr>About the Welsh Blood Service</vt:lpstr>
      <vt:lpstr>Why donate?</vt:lpstr>
      <vt:lpstr>How many people donate?</vt:lpstr>
      <vt:lpstr>How many people donate?</vt:lpstr>
      <vt:lpstr>Why donate?</vt:lpstr>
      <vt:lpstr>What’s in a donation?</vt:lpstr>
      <vt:lpstr>What’s My Type?</vt:lpstr>
      <vt:lpstr>What’s My Type?</vt:lpstr>
      <vt:lpstr>Top tips before giving blood</vt:lpstr>
      <vt:lpstr>What you need to know</vt:lpstr>
      <vt:lpstr>What might stop you donating?</vt:lpstr>
      <vt:lpstr>On the day…</vt:lpstr>
      <vt:lpstr>PowerPoint Presentation</vt:lpstr>
      <vt:lpstr>Benefits to giving blood </vt:lpstr>
      <vt:lpstr>Introducing the Welsh Bone Marrow Donor Registry</vt:lpstr>
      <vt:lpstr>About bone marrow</vt:lpstr>
      <vt:lpstr>Facts and figures</vt:lpstr>
      <vt:lpstr>Thinking of joining the Welsh Bone Marrow Donor Registry?</vt:lpstr>
      <vt:lpstr>PowerPoint Presentation</vt:lpstr>
      <vt:lpstr>PowerPoint Presentation</vt:lpstr>
      <vt:lpstr>Social media</vt:lpstr>
      <vt:lpstr>Questions?</vt:lpstr>
    </vt:vector>
  </TitlesOfParts>
  <Company>Welsh Blood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 slides</dc:title>
  <dc:creator>Andrew Harris (Welsh Blood Service, Collections)</dc:creator>
  <cp:lastModifiedBy>Pamela Denbury (Welsh Blood Service, Donor Recruitment)</cp:lastModifiedBy>
  <cp:revision>84</cp:revision>
  <dcterms:created xsi:type="dcterms:W3CDTF">2019-03-08T14:21:02Z</dcterms:created>
  <dcterms:modified xsi:type="dcterms:W3CDTF">2023-11-27T14:33:07Z</dcterms:modified>
</cp:coreProperties>
</file>